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1"/>
  </p:notesMasterIdLst>
  <p:sldIdLst>
    <p:sldId id="256" r:id="rId2"/>
    <p:sldId id="257" r:id="rId3"/>
    <p:sldId id="258" r:id="rId4"/>
    <p:sldId id="259" r:id="rId5"/>
    <p:sldId id="260" r:id="rId6"/>
    <p:sldId id="261" r:id="rId7"/>
    <p:sldId id="276" r:id="rId8"/>
    <p:sldId id="277" r:id="rId9"/>
    <p:sldId id="262" r:id="rId10"/>
    <p:sldId id="280" r:id="rId11"/>
    <p:sldId id="281" r:id="rId12"/>
    <p:sldId id="282" r:id="rId13"/>
    <p:sldId id="263" r:id="rId14"/>
    <p:sldId id="283" r:id="rId15"/>
    <p:sldId id="284" r:id="rId16"/>
    <p:sldId id="285" r:id="rId17"/>
    <p:sldId id="264" r:id="rId18"/>
    <p:sldId id="265" r:id="rId19"/>
    <p:sldId id="286" r:id="rId20"/>
    <p:sldId id="266" r:id="rId21"/>
    <p:sldId id="288" r:id="rId22"/>
    <p:sldId id="267" r:id="rId23"/>
    <p:sldId id="268" r:id="rId24"/>
    <p:sldId id="269" r:id="rId25"/>
    <p:sldId id="270" r:id="rId26"/>
    <p:sldId id="290" r:id="rId27"/>
    <p:sldId id="291" r:id="rId28"/>
    <p:sldId id="273" r:id="rId29"/>
    <p:sldId id="274" r:id="rId30"/>
  </p:sldIdLst>
  <p:sldSz cx="9144000" cy="5143500" type="screen16x9"/>
  <p:notesSz cx="6858000" cy="9144000"/>
  <p:embeddedFontLst>
    <p:embeddedFont>
      <p:font typeface="Arial Rounded MT Bold" panose="020F0704030504030204" pitchFamily="34" charset="0"/>
      <p:regular r:id="rId32"/>
    </p:embeddedFont>
    <p:embeddedFont>
      <p:font typeface="Century Schoolbook" panose="02040604050505020304" pitchFamily="18" charset="0"/>
      <p:regular r:id="rId33"/>
      <p:bold r:id="rId34"/>
      <p:italic r:id="rId35"/>
      <p:boldItalic r:id="rId36"/>
    </p:embeddedFont>
    <p:embeddedFont>
      <p:font typeface="Cooper Black" panose="0208090404030B020404" pitchFamily="18" charset="0"/>
      <p:regular r:id="rId37"/>
    </p:embeddedFont>
    <p:embeddedFont>
      <p:font typeface="Playfair Display" panose="00000500000000000000" pitchFamily="2" charset="0"/>
      <p:regular r:id="rId38"/>
      <p:bold r:id="rId39"/>
      <p:italic r:id="rId40"/>
      <p:boldItalic r:id="rId41"/>
    </p:embeddedFont>
    <p:embeddedFont>
      <p:font typeface="Playfair Display SemiBold" panose="020B0604020202020204" charset="0"/>
      <p:regular r:id="rId42"/>
      <p:bold r:id="rId43"/>
      <p:italic r:id="rId44"/>
      <p:boldItalic r:id="rId45"/>
    </p:embeddedFont>
    <p:embeddedFont>
      <p:font typeface="Roboto" panose="02000000000000000000" pitchFamily="2" charset="0"/>
      <p:regular r:id="rId46"/>
      <p:bold r:id="rId47"/>
      <p:italic r:id="rId48"/>
      <p:boldItalic r:id="rId4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317" y="8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8.fntdata"/><Relationship Id="rId21" Type="http://schemas.openxmlformats.org/officeDocument/2006/relationships/slide" Target="slides/slide20.xml"/><Relationship Id="rId34" Type="http://schemas.openxmlformats.org/officeDocument/2006/relationships/font" Target="fonts/font3.fntdata"/><Relationship Id="rId42" Type="http://schemas.openxmlformats.org/officeDocument/2006/relationships/font" Target="fonts/font11.fntdata"/><Relationship Id="rId47" Type="http://schemas.openxmlformats.org/officeDocument/2006/relationships/font" Target="fonts/font16.fntdata"/><Relationship Id="rId50"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1.fntdata"/><Relationship Id="rId37" Type="http://schemas.openxmlformats.org/officeDocument/2006/relationships/font" Target="fonts/font6.fntdata"/><Relationship Id="rId40" Type="http://schemas.openxmlformats.org/officeDocument/2006/relationships/font" Target="fonts/font9.fntdata"/><Relationship Id="rId45" Type="http://schemas.openxmlformats.org/officeDocument/2006/relationships/font" Target="fonts/font14.fntdata"/><Relationship Id="rId53"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4" Type="http://schemas.openxmlformats.org/officeDocument/2006/relationships/font" Target="fonts/font13.fntdata"/><Relationship Id="rId5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4.fntdata"/><Relationship Id="rId43" Type="http://schemas.openxmlformats.org/officeDocument/2006/relationships/font" Target="fonts/font12.fntdata"/><Relationship Id="rId48"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2.fntdata"/><Relationship Id="rId38" Type="http://schemas.openxmlformats.org/officeDocument/2006/relationships/font" Target="fonts/font7.fntdata"/><Relationship Id="rId46"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5.fntdata"/><Relationship Id="rId49" Type="http://schemas.openxmlformats.org/officeDocument/2006/relationships/font" Target="fonts/font1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g26ff7c8c99d_1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2" name="Google Shape;122;g26ff7c8c99d_1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26ff7c8c99d_1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26ff7c8c99d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26ff7c8c99d_1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26ff7c8c99d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IN" dirty="0"/>
              <a:t>Needs to corrected</a:t>
            </a:r>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Google Shape;143;g2d11f13e27d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4" name="Google Shape;144;g2d11f13e27d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2d11f13e27d_0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2d11f13e27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26ff62d6b8a_4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26ff62d6b8a_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6ff62d6b8a_4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3" name="Google Shape;173;g26ff62d6b8a_4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d11f13e27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d11f13e27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d11f13e27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d11f13e27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040111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d11f13e27d_0_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2d11f13e27d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807823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2d11f13e27d_0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2d11f13e27d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2d11f13e27d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2d11f13e27d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d11f13e27d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d11f13e27d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Google Shape;63;g2d11f13e27d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 name="Google Shape;64;g2d11f13e27d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d11f13e27d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d11f13e27d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d18f9bc2b1_5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 name="Google Shape;100;g2d18f9bc2b1_5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d11f13e27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d11f13e27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d11f13e27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d11f13e27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974095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d11f13e27d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d11f13e27d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86232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2d11f13e27d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2d11f13e27d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1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16.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9.png"/></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11.xml"/><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24.png"/><Relationship Id="rId4" Type="http://schemas.openxmlformats.org/officeDocument/2006/relationships/image" Target="../media/image23.png"/></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3.gif"/></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
        <p:nvSpPr>
          <p:cNvPr id="54" name="Google Shape;54;p13"/>
          <p:cNvSpPr txBox="1"/>
          <p:nvPr/>
        </p:nvSpPr>
        <p:spPr>
          <a:xfrm>
            <a:off x="239875" y="1612250"/>
            <a:ext cx="4332000" cy="88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900" b="1" dirty="0">
                <a:solidFill>
                  <a:srgbClr val="FF914D"/>
                </a:solidFill>
                <a:latin typeface="Cooper Black" panose="0208090404030B020404" pitchFamily="18" charset="0"/>
                <a:ea typeface="Courier New"/>
                <a:cs typeface="Courier New"/>
                <a:sym typeface="Courier New"/>
              </a:rPr>
              <a:t>CONFIRMATION OF MAGNETIC CATACLYSMIC VARIABLE CANDIDATES THROUGH SPECTROSCOPY</a:t>
            </a:r>
            <a:endParaRPr sz="2600" b="1" dirty="0">
              <a:solidFill>
                <a:schemeClr val="dk2"/>
              </a:solidFill>
              <a:latin typeface="Cooper Black" panose="0208090404030B020404" pitchFamily="18" charset="0"/>
              <a:ea typeface="Courier New"/>
              <a:cs typeface="Courier New"/>
              <a:sym typeface="Courier New"/>
            </a:endParaRPr>
          </a:p>
        </p:txBody>
      </p:sp>
      <p:sp>
        <p:nvSpPr>
          <p:cNvPr id="55" name="Google Shape;55;p13"/>
          <p:cNvSpPr txBox="1"/>
          <p:nvPr/>
        </p:nvSpPr>
        <p:spPr>
          <a:xfrm>
            <a:off x="5023459" y="3107006"/>
            <a:ext cx="3945900" cy="1792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chemeClr val="dk1"/>
              </a:buClr>
              <a:buSzPts val="1100"/>
              <a:buFont typeface="Arial"/>
              <a:buNone/>
            </a:pPr>
            <a:r>
              <a:rPr lang="en" sz="2400" b="1" dirty="0">
                <a:solidFill>
                  <a:srgbClr val="FF914D"/>
                </a:solidFill>
                <a:latin typeface="Courier New"/>
                <a:ea typeface="Courier New"/>
                <a:cs typeface="Courier New"/>
                <a:sym typeface="Courier New"/>
              </a:rPr>
              <a:t>Presented by:</a:t>
            </a:r>
          </a:p>
          <a:p>
            <a:pPr algn="ctr">
              <a:buClr>
                <a:schemeClr val="dk1"/>
              </a:buClr>
              <a:buSzPts val="1100"/>
            </a:pPr>
            <a:r>
              <a:rPr lang="en-IN" sz="1800" b="1" dirty="0">
                <a:solidFill>
                  <a:schemeClr val="accent1">
                    <a:lumMod val="60000"/>
                    <a:lumOff val="40000"/>
                  </a:schemeClr>
                </a:solidFill>
                <a:latin typeface="Courier New"/>
                <a:ea typeface="Courier New"/>
                <a:cs typeface="Courier New"/>
                <a:sym typeface="Courier New"/>
              </a:rPr>
              <a:t>Sampda Raj</a:t>
            </a:r>
          </a:p>
          <a:p>
            <a:pPr marL="0" lvl="0" indent="0" algn="ctr" rtl="0">
              <a:spcBef>
                <a:spcPts val="0"/>
              </a:spcBef>
              <a:spcAft>
                <a:spcPts val="0"/>
              </a:spcAft>
              <a:buClr>
                <a:schemeClr val="dk1"/>
              </a:buClr>
              <a:buSzPts val="1100"/>
              <a:buFont typeface="Arial"/>
              <a:buNone/>
            </a:pPr>
            <a:r>
              <a:rPr lang="en" sz="1800" b="1" dirty="0">
                <a:solidFill>
                  <a:schemeClr val="accent1">
                    <a:lumMod val="60000"/>
                    <a:lumOff val="40000"/>
                  </a:schemeClr>
                </a:solidFill>
                <a:latin typeface="Courier New"/>
                <a:ea typeface="Courier New"/>
                <a:cs typeface="Courier New"/>
                <a:sym typeface="Courier New"/>
              </a:rPr>
              <a:t>Ashish Joshi</a:t>
            </a:r>
          </a:p>
          <a:p>
            <a:pPr algn="ctr">
              <a:buClr>
                <a:schemeClr val="dk1"/>
              </a:buClr>
              <a:buSzPts val="1100"/>
            </a:pPr>
            <a:r>
              <a:rPr lang="en-IN" sz="1800" b="1" dirty="0">
                <a:solidFill>
                  <a:schemeClr val="accent1">
                    <a:lumMod val="60000"/>
                    <a:lumOff val="40000"/>
                  </a:schemeClr>
                </a:solidFill>
                <a:latin typeface="Courier New"/>
                <a:ea typeface="Courier New"/>
                <a:cs typeface="Courier New"/>
                <a:sym typeface="Courier New"/>
              </a:rPr>
              <a:t>Shaily Dewangan</a:t>
            </a:r>
          </a:p>
          <a:p>
            <a:pPr algn="ctr">
              <a:buClr>
                <a:schemeClr val="dk1"/>
              </a:buClr>
              <a:buSzPts val="1100"/>
            </a:pPr>
            <a:r>
              <a:rPr lang="en" sz="1800" b="1" dirty="0">
                <a:solidFill>
                  <a:schemeClr val="accent1">
                    <a:lumMod val="60000"/>
                    <a:lumOff val="40000"/>
                  </a:schemeClr>
                </a:solidFill>
                <a:latin typeface="Courier New"/>
                <a:ea typeface="Courier New"/>
                <a:cs typeface="Courier New"/>
                <a:sym typeface="Courier New"/>
              </a:rPr>
              <a:t>Shivam Anand Sony</a:t>
            </a:r>
            <a:endParaRPr sz="1800" b="1" dirty="0">
              <a:solidFill>
                <a:schemeClr val="accent1">
                  <a:lumMod val="60000"/>
                  <a:lumOff val="40000"/>
                </a:schemeClr>
              </a:solidFill>
              <a:latin typeface="Courier New"/>
              <a:ea typeface="Courier New"/>
              <a:cs typeface="Courier New"/>
              <a:sym typeface="Courier New"/>
            </a:endParaRPr>
          </a:p>
          <a:p>
            <a:pPr marL="0" lvl="0" indent="0" algn="ctr" rtl="0">
              <a:spcBef>
                <a:spcPts val="0"/>
              </a:spcBef>
              <a:spcAft>
                <a:spcPts val="0"/>
              </a:spcAft>
              <a:buClr>
                <a:schemeClr val="dk1"/>
              </a:buClr>
              <a:buSzPts val="1100"/>
              <a:buFont typeface="Arial"/>
              <a:buNone/>
            </a:pPr>
            <a:r>
              <a:rPr lang="en" sz="1800" b="1" dirty="0">
                <a:solidFill>
                  <a:schemeClr val="accent1">
                    <a:lumMod val="60000"/>
                    <a:lumOff val="40000"/>
                  </a:schemeClr>
                </a:solidFill>
                <a:latin typeface="Courier New"/>
                <a:ea typeface="Courier New"/>
                <a:cs typeface="Courier New"/>
                <a:sym typeface="Courier New"/>
              </a:rPr>
              <a:t>Mahiguhappriyaprakash</a:t>
            </a:r>
          </a:p>
          <a:p>
            <a:pPr marL="0" lvl="0" indent="0" algn="ctr" rtl="0">
              <a:spcBef>
                <a:spcPts val="0"/>
              </a:spcBef>
              <a:spcAft>
                <a:spcPts val="0"/>
              </a:spcAft>
              <a:buNone/>
            </a:pPr>
            <a:endParaRPr sz="1800" b="1" dirty="0">
              <a:solidFill>
                <a:schemeClr val="bg2">
                  <a:lumMod val="20000"/>
                  <a:lumOff val="80000"/>
                </a:schemeClr>
              </a:solidFill>
              <a:latin typeface="Century Schoolbook" panose="02040604050505020304" pitchFamily="18" charset="0"/>
              <a:ea typeface="Courier New"/>
              <a:cs typeface="Courier New"/>
              <a:sym typeface="Courier New"/>
            </a:endParaRPr>
          </a:p>
          <a:p>
            <a:pPr marL="0" lvl="0" indent="0" algn="ctr" rtl="0">
              <a:spcBef>
                <a:spcPts val="0"/>
              </a:spcBef>
              <a:spcAft>
                <a:spcPts val="0"/>
              </a:spcAft>
              <a:buClr>
                <a:schemeClr val="dk1"/>
              </a:buClr>
              <a:buSzPts val="1100"/>
              <a:buFont typeface="Arial"/>
              <a:buNone/>
            </a:pPr>
            <a:endParaRPr sz="1800" dirty="0">
              <a:solidFill>
                <a:srgbClr val="FF914D"/>
              </a:solidFill>
              <a:latin typeface="Courier New"/>
              <a:ea typeface="Courier New"/>
              <a:cs typeface="Courier New"/>
              <a:sym typeface="Courier New"/>
            </a:endParaRPr>
          </a:p>
          <a:p>
            <a:pPr marL="0" lvl="0" indent="0" algn="ctr" rtl="0">
              <a:spcBef>
                <a:spcPts val="0"/>
              </a:spcBef>
              <a:spcAft>
                <a:spcPts val="0"/>
              </a:spcAft>
              <a:buNone/>
            </a:pPr>
            <a:endParaRPr sz="1800" dirty="0">
              <a:solidFill>
                <a:srgbClr val="FF914D"/>
              </a:solidFill>
              <a:latin typeface="Courier New"/>
              <a:ea typeface="Courier New"/>
              <a:cs typeface="Courier New"/>
              <a:sym typeface="Courier New"/>
            </a:endParaRPr>
          </a:p>
        </p:txBody>
      </p:sp>
      <p:sp>
        <p:nvSpPr>
          <p:cNvPr id="3" name="TextBox 2">
            <a:extLst>
              <a:ext uri="{FF2B5EF4-FFF2-40B4-BE49-F238E27FC236}">
                <a16:creationId xmlns:a16="http://schemas.microsoft.com/office/drawing/2014/main" id="{E588464B-ABF1-2D5E-AE3F-9F0AD826650A}"/>
              </a:ext>
            </a:extLst>
          </p:cNvPr>
          <p:cNvSpPr txBox="1"/>
          <p:nvPr/>
        </p:nvSpPr>
        <p:spPr>
          <a:xfrm>
            <a:off x="-628189" y="3987079"/>
            <a:ext cx="4572000" cy="1046440"/>
          </a:xfrm>
          <a:prstGeom prst="rect">
            <a:avLst/>
          </a:prstGeom>
          <a:noFill/>
        </p:spPr>
        <p:txBody>
          <a:bodyPr wrap="square">
            <a:spAutoFit/>
          </a:bodyPr>
          <a:lstStyle/>
          <a:p>
            <a:pPr marL="0" lvl="0" indent="0" algn="ctr" rtl="0">
              <a:spcBef>
                <a:spcPts val="0"/>
              </a:spcBef>
              <a:spcAft>
                <a:spcPts val="0"/>
              </a:spcAft>
              <a:buNone/>
            </a:pPr>
            <a:r>
              <a:rPr lang="en-US" sz="2400" b="1" dirty="0">
                <a:solidFill>
                  <a:srgbClr val="FF914D"/>
                </a:solidFill>
                <a:latin typeface="Courier New"/>
                <a:ea typeface="Courier New"/>
                <a:cs typeface="Courier New"/>
                <a:sym typeface="Courier New"/>
              </a:rPr>
              <a:t>Guided by:</a:t>
            </a:r>
          </a:p>
          <a:p>
            <a:pPr marL="0" lvl="0" indent="0" algn="ctr" rtl="0">
              <a:spcBef>
                <a:spcPts val="0"/>
              </a:spcBef>
              <a:spcAft>
                <a:spcPts val="0"/>
              </a:spcAft>
              <a:buNone/>
            </a:pPr>
            <a:r>
              <a:rPr lang="en-US" sz="2400" b="1" dirty="0">
                <a:solidFill>
                  <a:schemeClr val="bg2">
                    <a:lumMod val="20000"/>
                    <a:lumOff val="80000"/>
                  </a:schemeClr>
                </a:solidFill>
                <a:latin typeface="Century Schoolbook" panose="02040604050505020304" pitchFamily="18" charset="0"/>
                <a:ea typeface="Courier New"/>
                <a:cs typeface="Courier New"/>
                <a:sym typeface="Courier New"/>
              </a:rPr>
              <a:t>Srinivas M Rao</a:t>
            </a:r>
          </a:p>
          <a:p>
            <a:pPr marL="0" lvl="0" indent="0" algn="ctr" rtl="0">
              <a:spcBef>
                <a:spcPts val="0"/>
              </a:spcBef>
              <a:spcAft>
                <a:spcPts val="0"/>
              </a:spcAft>
              <a:buClr>
                <a:schemeClr val="dk1"/>
              </a:buClr>
              <a:buSzPts val="1100"/>
              <a:buFont typeface="Arial"/>
              <a:buNone/>
            </a:pPr>
            <a:endParaRPr lang="en-US" sz="1400" dirty="0">
              <a:solidFill>
                <a:srgbClr val="FF914D"/>
              </a:solidFill>
              <a:latin typeface="Courier New"/>
              <a:ea typeface="Courier New"/>
              <a:cs typeface="Courier New"/>
              <a:sym typeface="Courier New"/>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p15">
            <a:extLst>
              <a:ext uri="{FF2B5EF4-FFF2-40B4-BE49-F238E27FC236}">
                <a16:creationId xmlns:a16="http://schemas.microsoft.com/office/drawing/2014/main" id="{78EEDBC2-E9E5-86BB-B761-62B32AB5CBD2}"/>
              </a:ext>
            </a:extLst>
          </p:cNvPr>
          <p:cNvSpPr txBox="1">
            <a:spLocks/>
          </p:cNvSpPr>
          <p:nvPr/>
        </p:nvSpPr>
        <p:spPr>
          <a:xfrm>
            <a:off x="2577315" y="268093"/>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Data</a:t>
            </a:r>
          </a:p>
        </p:txBody>
      </p:sp>
      <p:sp>
        <p:nvSpPr>
          <p:cNvPr id="9" name="Rectangle: Rounded Corners 8">
            <a:extLst>
              <a:ext uri="{FF2B5EF4-FFF2-40B4-BE49-F238E27FC236}">
                <a16:creationId xmlns:a16="http://schemas.microsoft.com/office/drawing/2014/main" id="{CA3BA5EC-29BE-6E17-34B2-3C7FE1409CED}"/>
              </a:ext>
            </a:extLst>
          </p:cNvPr>
          <p:cNvSpPr/>
          <p:nvPr/>
        </p:nvSpPr>
        <p:spPr>
          <a:xfrm>
            <a:off x="2157287" y="198863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halogen_01.fits</a:t>
            </a:r>
          </a:p>
        </p:txBody>
      </p:sp>
      <p:sp>
        <p:nvSpPr>
          <p:cNvPr id="10" name="Rectangle: Rounded Corners 9">
            <a:extLst>
              <a:ext uri="{FF2B5EF4-FFF2-40B4-BE49-F238E27FC236}">
                <a16:creationId xmlns:a16="http://schemas.microsoft.com/office/drawing/2014/main" id="{BC72DB15-ECC2-2865-E231-8F5D63C531AF}"/>
              </a:ext>
            </a:extLst>
          </p:cNvPr>
          <p:cNvSpPr/>
          <p:nvPr/>
        </p:nvSpPr>
        <p:spPr>
          <a:xfrm>
            <a:off x="3796516" y="2014655"/>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halogen_02.fits</a:t>
            </a:r>
          </a:p>
        </p:txBody>
      </p:sp>
      <p:sp>
        <p:nvSpPr>
          <p:cNvPr id="11" name="Rectangle: Rounded Corners 10">
            <a:extLst>
              <a:ext uri="{FF2B5EF4-FFF2-40B4-BE49-F238E27FC236}">
                <a16:creationId xmlns:a16="http://schemas.microsoft.com/office/drawing/2014/main" id="{ED500D26-30F6-BAEF-EBA7-BDDCE56D0FD9}"/>
              </a:ext>
            </a:extLst>
          </p:cNvPr>
          <p:cNvSpPr/>
          <p:nvPr/>
        </p:nvSpPr>
        <p:spPr>
          <a:xfrm>
            <a:off x="5438644" y="201465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halogen_03.fits</a:t>
            </a:r>
          </a:p>
        </p:txBody>
      </p:sp>
      <p:sp>
        <p:nvSpPr>
          <p:cNvPr id="12" name="Rectangle: Rounded Corners 11">
            <a:extLst>
              <a:ext uri="{FF2B5EF4-FFF2-40B4-BE49-F238E27FC236}">
                <a16:creationId xmlns:a16="http://schemas.microsoft.com/office/drawing/2014/main" id="{29D82A7B-E292-79B6-F997-89679CA021D7}"/>
              </a:ext>
            </a:extLst>
          </p:cNvPr>
          <p:cNvSpPr/>
          <p:nvPr/>
        </p:nvSpPr>
        <p:spPr>
          <a:xfrm>
            <a:off x="2986194" y="2913257"/>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Source</a:t>
            </a:r>
          </a:p>
        </p:txBody>
      </p:sp>
      <p:sp>
        <p:nvSpPr>
          <p:cNvPr id="13" name="Rectangle: Rounded Corners 12">
            <a:extLst>
              <a:ext uri="{FF2B5EF4-FFF2-40B4-BE49-F238E27FC236}">
                <a16:creationId xmlns:a16="http://schemas.microsoft.com/office/drawing/2014/main" id="{6F2DA364-7A71-126C-013A-B776392F0E69}"/>
              </a:ext>
            </a:extLst>
          </p:cNvPr>
          <p:cNvSpPr/>
          <p:nvPr/>
        </p:nvSpPr>
        <p:spPr>
          <a:xfrm>
            <a:off x="4611917" y="2913257"/>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4" name="Rectangle: Rounded Corners 13">
            <a:extLst>
              <a:ext uri="{FF2B5EF4-FFF2-40B4-BE49-F238E27FC236}">
                <a16:creationId xmlns:a16="http://schemas.microsoft.com/office/drawing/2014/main" id="{D03F8C35-585D-02B3-3697-FAC38BCB743A}"/>
              </a:ext>
            </a:extLst>
          </p:cNvPr>
          <p:cNvSpPr/>
          <p:nvPr/>
        </p:nvSpPr>
        <p:spPr>
          <a:xfrm>
            <a:off x="2986194" y="384252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a:t>
            </a:r>
            <a:endParaRPr lang="en-IN" dirty="0"/>
          </a:p>
        </p:txBody>
      </p:sp>
      <p:sp>
        <p:nvSpPr>
          <p:cNvPr id="15" name="Rectangle: Rounded Corners 14">
            <a:extLst>
              <a:ext uri="{FF2B5EF4-FFF2-40B4-BE49-F238E27FC236}">
                <a16:creationId xmlns:a16="http://schemas.microsoft.com/office/drawing/2014/main" id="{09E09CDF-CD76-F3D5-85AE-5629418FE02D}"/>
              </a:ext>
            </a:extLst>
          </p:cNvPr>
          <p:cNvSpPr/>
          <p:nvPr/>
        </p:nvSpPr>
        <p:spPr>
          <a:xfrm>
            <a:off x="4611917" y="3811859"/>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a:t>
            </a:r>
            <a:endParaRPr lang="en-IN" dirty="0"/>
          </a:p>
        </p:txBody>
      </p:sp>
      <p:sp>
        <p:nvSpPr>
          <p:cNvPr id="18" name="Rectangle: Rounded Corners 17">
            <a:extLst>
              <a:ext uri="{FF2B5EF4-FFF2-40B4-BE49-F238E27FC236}">
                <a16:creationId xmlns:a16="http://schemas.microsoft.com/office/drawing/2014/main" id="{A9AB7EFE-A382-A2B5-0D11-566736EF6C04}"/>
              </a:ext>
            </a:extLst>
          </p:cNvPr>
          <p:cNvSpPr/>
          <p:nvPr/>
        </p:nvSpPr>
        <p:spPr>
          <a:xfrm>
            <a:off x="3796516" y="1085389"/>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mbias.fits</a:t>
            </a:r>
            <a:endParaRPr lang="en-IN" dirty="0"/>
          </a:p>
        </p:txBody>
      </p:sp>
    </p:spTree>
    <p:extLst>
      <p:ext uri="{BB962C8B-B14F-4D97-AF65-F5344CB8AC3E}">
        <p14:creationId xmlns:p14="http://schemas.microsoft.com/office/powerpoint/2010/main" val="7167267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p15">
            <a:extLst>
              <a:ext uri="{FF2B5EF4-FFF2-40B4-BE49-F238E27FC236}">
                <a16:creationId xmlns:a16="http://schemas.microsoft.com/office/drawing/2014/main" id="{78EEDBC2-E9E5-86BB-B761-62B32AB5CBD2}"/>
              </a:ext>
            </a:extLst>
          </p:cNvPr>
          <p:cNvSpPr txBox="1">
            <a:spLocks/>
          </p:cNvSpPr>
          <p:nvPr/>
        </p:nvSpPr>
        <p:spPr>
          <a:xfrm>
            <a:off x="2577315" y="268093"/>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Data</a:t>
            </a:r>
          </a:p>
        </p:txBody>
      </p:sp>
      <p:sp>
        <p:nvSpPr>
          <p:cNvPr id="9" name="Rectangle: Rounded Corners 8">
            <a:extLst>
              <a:ext uri="{FF2B5EF4-FFF2-40B4-BE49-F238E27FC236}">
                <a16:creationId xmlns:a16="http://schemas.microsoft.com/office/drawing/2014/main" id="{CA3BA5EC-29BE-6E17-34B2-3C7FE1409CED}"/>
              </a:ext>
            </a:extLst>
          </p:cNvPr>
          <p:cNvSpPr/>
          <p:nvPr/>
        </p:nvSpPr>
        <p:spPr>
          <a:xfrm>
            <a:off x="2157287" y="1037067"/>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halogen_01.fits</a:t>
            </a:r>
          </a:p>
        </p:txBody>
      </p:sp>
      <p:sp>
        <p:nvSpPr>
          <p:cNvPr id="10" name="Rectangle: Rounded Corners 9">
            <a:extLst>
              <a:ext uri="{FF2B5EF4-FFF2-40B4-BE49-F238E27FC236}">
                <a16:creationId xmlns:a16="http://schemas.microsoft.com/office/drawing/2014/main" id="{BC72DB15-ECC2-2865-E231-8F5D63C531AF}"/>
              </a:ext>
            </a:extLst>
          </p:cNvPr>
          <p:cNvSpPr/>
          <p:nvPr/>
        </p:nvSpPr>
        <p:spPr>
          <a:xfrm>
            <a:off x="3796516" y="106308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halogen_02.fits</a:t>
            </a:r>
          </a:p>
        </p:txBody>
      </p:sp>
      <p:sp>
        <p:nvSpPr>
          <p:cNvPr id="11" name="Rectangle: Rounded Corners 10">
            <a:extLst>
              <a:ext uri="{FF2B5EF4-FFF2-40B4-BE49-F238E27FC236}">
                <a16:creationId xmlns:a16="http://schemas.microsoft.com/office/drawing/2014/main" id="{ED500D26-30F6-BAEF-EBA7-BDDCE56D0FD9}"/>
              </a:ext>
            </a:extLst>
          </p:cNvPr>
          <p:cNvSpPr/>
          <p:nvPr/>
        </p:nvSpPr>
        <p:spPr>
          <a:xfrm>
            <a:off x="5438644" y="1063085"/>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halogen_03.fits</a:t>
            </a:r>
          </a:p>
        </p:txBody>
      </p:sp>
      <p:sp>
        <p:nvSpPr>
          <p:cNvPr id="12" name="Rectangle: Rounded Corners 11">
            <a:extLst>
              <a:ext uri="{FF2B5EF4-FFF2-40B4-BE49-F238E27FC236}">
                <a16:creationId xmlns:a16="http://schemas.microsoft.com/office/drawing/2014/main" id="{29D82A7B-E292-79B6-F997-89679CA021D7}"/>
              </a:ext>
            </a:extLst>
          </p:cNvPr>
          <p:cNvSpPr/>
          <p:nvPr/>
        </p:nvSpPr>
        <p:spPr>
          <a:xfrm>
            <a:off x="2986194" y="213267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Source</a:t>
            </a:r>
          </a:p>
        </p:txBody>
      </p:sp>
      <p:sp>
        <p:nvSpPr>
          <p:cNvPr id="13" name="Rectangle: Rounded Corners 12">
            <a:extLst>
              <a:ext uri="{FF2B5EF4-FFF2-40B4-BE49-F238E27FC236}">
                <a16:creationId xmlns:a16="http://schemas.microsoft.com/office/drawing/2014/main" id="{6F2DA364-7A71-126C-013A-B776392F0E69}"/>
              </a:ext>
            </a:extLst>
          </p:cNvPr>
          <p:cNvSpPr/>
          <p:nvPr/>
        </p:nvSpPr>
        <p:spPr>
          <a:xfrm>
            <a:off x="4611917" y="213267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4" name="Rectangle: Rounded Corners 13">
            <a:extLst>
              <a:ext uri="{FF2B5EF4-FFF2-40B4-BE49-F238E27FC236}">
                <a16:creationId xmlns:a16="http://schemas.microsoft.com/office/drawing/2014/main" id="{D03F8C35-585D-02B3-3697-FAC38BCB743A}"/>
              </a:ext>
            </a:extLst>
          </p:cNvPr>
          <p:cNvSpPr/>
          <p:nvPr/>
        </p:nvSpPr>
        <p:spPr>
          <a:xfrm>
            <a:off x="2986194" y="326265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a:t>
            </a:r>
            <a:endParaRPr lang="en-IN" dirty="0"/>
          </a:p>
        </p:txBody>
      </p:sp>
      <p:sp>
        <p:nvSpPr>
          <p:cNvPr id="15" name="Rectangle: Rounded Corners 14">
            <a:extLst>
              <a:ext uri="{FF2B5EF4-FFF2-40B4-BE49-F238E27FC236}">
                <a16:creationId xmlns:a16="http://schemas.microsoft.com/office/drawing/2014/main" id="{09E09CDF-CD76-F3D5-85AE-5629418FE02D}"/>
              </a:ext>
            </a:extLst>
          </p:cNvPr>
          <p:cNvSpPr/>
          <p:nvPr/>
        </p:nvSpPr>
        <p:spPr>
          <a:xfrm>
            <a:off x="4611917" y="3231992"/>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a:t>
            </a:r>
            <a:endParaRPr lang="en-IN" dirty="0"/>
          </a:p>
        </p:txBody>
      </p:sp>
      <p:sp>
        <p:nvSpPr>
          <p:cNvPr id="2" name="Rectangle: Rounded Corners 1">
            <a:extLst>
              <a:ext uri="{FF2B5EF4-FFF2-40B4-BE49-F238E27FC236}">
                <a16:creationId xmlns:a16="http://schemas.microsoft.com/office/drawing/2014/main" id="{1D22832D-FDF2-73D6-0426-CA33E29B819B}"/>
              </a:ext>
            </a:extLst>
          </p:cNvPr>
          <p:cNvSpPr/>
          <p:nvPr/>
        </p:nvSpPr>
        <p:spPr>
          <a:xfrm>
            <a:off x="2639122" y="1394571"/>
            <a:ext cx="1066235" cy="512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mbias.fits</a:t>
            </a:r>
            <a:endParaRPr lang="en-IN" dirty="0"/>
          </a:p>
        </p:txBody>
      </p:sp>
      <p:sp>
        <p:nvSpPr>
          <p:cNvPr id="3" name="Rectangle: Rounded Corners 2">
            <a:extLst>
              <a:ext uri="{FF2B5EF4-FFF2-40B4-BE49-F238E27FC236}">
                <a16:creationId xmlns:a16="http://schemas.microsoft.com/office/drawing/2014/main" id="{26B4903A-3B75-3E22-9760-B84F8AC3D6E0}"/>
              </a:ext>
            </a:extLst>
          </p:cNvPr>
          <p:cNvSpPr/>
          <p:nvPr/>
        </p:nvSpPr>
        <p:spPr>
          <a:xfrm>
            <a:off x="4278349" y="1382754"/>
            <a:ext cx="1066235" cy="512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mbias.fits</a:t>
            </a:r>
            <a:endParaRPr lang="en-IN" dirty="0"/>
          </a:p>
        </p:txBody>
      </p:sp>
      <p:sp>
        <p:nvSpPr>
          <p:cNvPr id="4" name="Rectangle: Rounded Corners 3">
            <a:extLst>
              <a:ext uri="{FF2B5EF4-FFF2-40B4-BE49-F238E27FC236}">
                <a16:creationId xmlns:a16="http://schemas.microsoft.com/office/drawing/2014/main" id="{CEEB67E7-EC96-862E-01D5-FA0BB19DE4F2}"/>
              </a:ext>
            </a:extLst>
          </p:cNvPr>
          <p:cNvSpPr/>
          <p:nvPr/>
        </p:nvSpPr>
        <p:spPr>
          <a:xfrm>
            <a:off x="6011638" y="1382754"/>
            <a:ext cx="1066235" cy="512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mbias.fits</a:t>
            </a:r>
            <a:endParaRPr lang="en-IN" dirty="0"/>
          </a:p>
        </p:txBody>
      </p:sp>
      <p:sp>
        <p:nvSpPr>
          <p:cNvPr id="6" name="Rectangle: Rounded Corners 5">
            <a:extLst>
              <a:ext uri="{FF2B5EF4-FFF2-40B4-BE49-F238E27FC236}">
                <a16:creationId xmlns:a16="http://schemas.microsoft.com/office/drawing/2014/main" id="{38D7EF96-EC17-9C90-1017-5224E6408BA0}"/>
              </a:ext>
            </a:extLst>
          </p:cNvPr>
          <p:cNvSpPr/>
          <p:nvPr/>
        </p:nvSpPr>
        <p:spPr>
          <a:xfrm>
            <a:off x="3396404" y="2571750"/>
            <a:ext cx="1066235" cy="512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mbias.fits</a:t>
            </a:r>
            <a:endParaRPr lang="en-IN" dirty="0"/>
          </a:p>
        </p:txBody>
      </p:sp>
      <p:sp>
        <p:nvSpPr>
          <p:cNvPr id="7" name="Rectangle: Rounded Corners 6">
            <a:extLst>
              <a:ext uri="{FF2B5EF4-FFF2-40B4-BE49-F238E27FC236}">
                <a16:creationId xmlns:a16="http://schemas.microsoft.com/office/drawing/2014/main" id="{CF5E8503-0849-9C5D-8A93-A24542CB0D12}"/>
              </a:ext>
            </a:extLst>
          </p:cNvPr>
          <p:cNvSpPr/>
          <p:nvPr/>
        </p:nvSpPr>
        <p:spPr>
          <a:xfrm>
            <a:off x="5024351" y="2571750"/>
            <a:ext cx="1066235" cy="512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mbias.fits</a:t>
            </a:r>
            <a:endParaRPr lang="en-IN" dirty="0"/>
          </a:p>
        </p:txBody>
      </p:sp>
      <p:sp>
        <p:nvSpPr>
          <p:cNvPr id="8" name="Rectangle: Rounded Corners 7">
            <a:extLst>
              <a:ext uri="{FF2B5EF4-FFF2-40B4-BE49-F238E27FC236}">
                <a16:creationId xmlns:a16="http://schemas.microsoft.com/office/drawing/2014/main" id="{76FF5F04-9589-5362-D72B-9BD42746AB86}"/>
              </a:ext>
            </a:extLst>
          </p:cNvPr>
          <p:cNvSpPr/>
          <p:nvPr/>
        </p:nvSpPr>
        <p:spPr>
          <a:xfrm>
            <a:off x="3441846" y="3676445"/>
            <a:ext cx="1066235" cy="512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mbias.fits</a:t>
            </a:r>
            <a:endParaRPr lang="en-IN" dirty="0"/>
          </a:p>
        </p:txBody>
      </p:sp>
      <p:sp>
        <p:nvSpPr>
          <p:cNvPr id="16" name="Rectangle: Rounded Corners 15">
            <a:extLst>
              <a:ext uri="{FF2B5EF4-FFF2-40B4-BE49-F238E27FC236}">
                <a16:creationId xmlns:a16="http://schemas.microsoft.com/office/drawing/2014/main" id="{6893824E-6582-4B6B-463B-801342E10B50}"/>
              </a:ext>
            </a:extLst>
          </p:cNvPr>
          <p:cNvSpPr/>
          <p:nvPr/>
        </p:nvSpPr>
        <p:spPr>
          <a:xfrm>
            <a:off x="5045499" y="3680495"/>
            <a:ext cx="1066235" cy="512953"/>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mbias.fits</a:t>
            </a:r>
            <a:endParaRPr lang="en-IN" dirty="0"/>
          </a:p>
        </p:txBody>
      </p:sp>
    </p:spTree>
    <p:extLst>
      <p:ext uri="{BB962C8B-B14F-4D97-AF65-F5344CB8AC3E}">
        <p14:creationId xmlns:p14="http://schemas.microsoft.com/office/powerpoint/2010/main" val="2739860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p15">
            <a:extLst>
              <a:ext uri="{FF2B5EF4-FFF2-40B4-BE49-F238E27FC236}">
                <a16:creationId xmlns:a16="http://schemas.microsoft.com/office/drawing/2014/main" id="{78EEDBC2-E9E5-86BB-B761-62B32AB5CBD2}"/>
              </a:ext>
            </a:extLst>
          </p:cNvPr>
          <p:cNvSpPr txBox="1">
            <a:spLocks/>
          </p:cNvSpPr>
          <p:nvPr/>
        </p:nvSpPr>
        <p:spPr>
          <a:xfrm>
            <a:off x="2577315" y="268093"/>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Data</a:t>
            </a:r>
          </a:p>
        </p:txBody>
      </p:sp>
      <p:sp>
        <p:nvSpPr>
          <p:cNvPr id="9" name="Rectangle: Rounded Corners 8">
            <a:extLst>
              <a:ext uri="{FF2B5EF4-FFF2-40B4-BE49-F238E27FC236}">
                <a16:creationId xmlns:a16="http://schemas.microsoft.com/office/drawing/2014/main" id="{CA3BA5EC-29BE-6E17-34B2-3C7FE1409CED}"/>
              </a:ext>
            </a:extLst>
          </p:cNvPr>
          <p:cNvSpPr/>
          <p:nvPr/>
        </p:nvSpPr>
        <p:spPr>
          <a:xfrm>
            <a:off x="2157287" y="1037067"/>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halogen_01_b.fits</a:t>
            </a:r>
          </a:p>
        </p:txBody>
      </p:sp>
      <p:sp>
        <p:nvSpPr>
          <p:cNvPr id="10" name="Rectangle: Rounded Corners 9">
            <a:extLst>
              <a:ext uri="{FF2B5EF4-FFF2-40B4-BE49-F238E27FC236}">
                <a16:creationId xmlns:a16="http://schemas.microsoft.com/office/drawing/2014/main" id="{BC72DB15-ECC2-2865-E231-8F5D63C531AF}"/>
              </a:ext>
            </a:extLst>
          </p:cNvPr>
          <p:cNvSpPr/>
          <p:nvPr/>
        </p:nvSpPr>
        <p:spPr>
          <a:xfrm>
            <a:off x="3796516" y="106308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halogen_02_b.fits</a:t>
            </a:r>
          </a:p>
        </p:txBody>
      </p:sp>
      <p:sp>
        <p:nvSpPr>
          <p:cNvPr id="11" name="Rectangle: Rounded Corners 10">
            <a:extLst>
              <a:ext uri="{FF2B5EF4-FFF2-40B4-BE49-F238E27FC236}">
                <a16:creationId xmlns:a16="http://schemas.microsoft.com/office/drawing/2014/main" id="{ED500D26-30F6-BAEF-EBA7-BDDCE56D0FD9}"/>
              </a:ext>
            </a:extLst>
          </p:cNvPr>
          <p:cNvSpPr/>
          <p:nvPr/>
        </p:nvSpPr>
        <p:spPr>
          <a:xfrm>
            <a:off x="5438644" y="1063085"/>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halogen_03_b.fits</a:t>
            </a:r>
          </a:p>
        </p:txBody>
      </p:sp>
      <p:sp>
        <p:nvSpPr>
          <p:cNvPr id="12" name="Rectangle: Rounded Corners 11">
            <a:extLst>
              <a:ext uri="{FF2B5EF4-FFF2-40B4-BE49-F238E27FC236}">
                <a16:creationId xmlns:a16="http://schemas.microsoft.com/office/drawing/2014/main" id="{29D82A7B-E292-79B6-F997-89679CA021D7}"/>
              </a:ext>
            </a:extLst>
          </p:cNvPr>
          <p:cNvSpPr/>
          <p:nvPr/>
        </p:nvSpPr>
        <p:spPr>
          <a:xfrm>
            <a:off x="2986194" y="213267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Source_b</a:t>
            </a:r>
            <a:endParaRPr lang="en-IN" dirty="0"/>
          </a:p>
        </p:txBody>
      </p:sp>
      <p:sp>
        <p:nvSpPr>
          <p:cNvPr id="13" name="Rectangle: Rounded Corners 12">
            <a:extLst>
              <a:ext uri="{FF2B5EF4-FFF2-40B4-BE49-F238E27FC236}">
                <a16:creationId xmlns:a16="http://schemas.microsoft.com/office/drawing/2014/main" id="{6F2DA364-7A71-126C-013A-B776392F0E69}"/>
              </a:ext>
            </a:extLst>
          </p:cNvPr>
          <p:cNvSpPr/>
          <p:nvPr/>
        </p:nvSpPr>
        <p:spPr>
          <a:xfrm>
            <a:off x="4611917" y="213267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Standard_b</a:t>
            </a:r>
            <a:endParaRPr lang="en-IN" dirty="0"/>
          </a:p>
        </p:txBody>
      </p:sp>
      <p:sp>
        <p:nvSpPr>
          <p:cNvPr id="14" name="Rectangle: Rounded Corners 13">
            <a:extLst>
              <a:ext uri="{FF2B5EF4-FFF2-40B4-BE49-F238E27FC236}">
                <a16:creationId xmlns:a16="http://schemas.microsoft.com/office/drawing/2014/main" id="{D03F8C35-585D-02B3-3697-FAC38BCB743A}"/>
              </a:ext>
            </a:extLst>
          </p:cNvPr>
          <p:cNvSpPr/>
          <p:nvPr/>
        </p:nvSpPr>
        <p:spPr>
          <a:xfrm>
            <a:off x="2986194" y="326265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Source_arc_lamp_b</a:t>
            </a:r>
            <a:endParaRPr lang="en-IN" dirty="0"/>
          </a:p>
        </p:txBody>
      </p:sp>
      <p:sp>
        <p:nvSpPr>
          <p:cNvPr id="15" name="Rectangle: Rounded Corners 14">
            <a:extLst>
              <a:ext uri="{FF2B5EF4-FFF2-40B4-BE49-F238E27FC236}">
                <a16:creationId xmlns:a16="http://schemas.microsoft.com/office/drawing/2014/main" id="{09E09CDF-CD76-F3D5-85AE-5629418FE02D}"/>
              </a:ext>
            </a:extLst>
          </p:cNvPr>
          <p:cNvSpPr/>
          <p:nvPr/>
        </p:nvSpPr>
        <p:spPr>
          <a:xfrm>
            <a:off x="4611917" y="3231992"/>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Standard_arc_lamp_b</a:t>
            </a:r>
            <a:endParaRPr lang="en-IN" dirty="0"/>
          </a:p>
        </p:txBody>
      </p:sp>
    </p:spTree>
    <p:extLst>
      <p:ext uri="{BB962C8B-B14F-4D97-AF65-F5344CB8AC3E}">
        <p14:creationId xmlns:p14="http://schemas.microsoft.com/office/powerpoint/2010/main" val="36900537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23"/>
        <p:cNvGrpSpPr/>
        <p:nvPr/>
      </p:nvGrpSpPr>
      <p:grpSpPr>
        <a:xfrm>
          <a:off x="0" y="0"/>
          <a:ext cx="0" cy="0"/>
          <a:chOff x="0" y="0"/>
          <a:chExt cx="0" cy="0"/>
        </a:xfrm>
      </p:grpSpPr>
      <p:sp>
        <p:nvSpPr>
          <p:cNvPr id="124" name="Google Shape;124;p20"/>
          <p:cNvSpPr txBox="1">
            <a:spLocks noGrp="1"/>
          </p:cNvSpPr>
          <p:nvPr>
            <p:ph type="body" idx="1"/>
          </p:nvPr>
        </p:nvSpPr>
        <p:spPr>
          <a:xfrm>
            <a:off x="1" y="26"/>
            <a:ext cx="9143924" cy="1970024"/>
          </a:xfrm>
          <a:prstGeom prst="rect">
            <a:avLst/>
          </a:prstGeom>
        </p:spPr>
        <p:txBody>
          <a:bodyPr spcFirstLastPara="1" wrap="square" lIns="91425" tIns="91425" rIns="91425" bIns="91425" anchor="t" anchorCtr="0">
            <a:normAutofit/>
          </a:bodyPr>
          <a:lstStyle/>
          <a:p>
            <a:pPr marL="171450" indent="-171450">
              <a:lnSpc>
                <a:spcPct val="100000"/>
              </a:lnSpc>
            </a:pPr>
            <a:endParaRPr sz="1400" dirty="0">
              <a:solidFill>
                <a:schemeClr val="tx1"/>
              </a:solidFill>
            </a:endParaRPr>
          </a:p>
          <a:p>
            <a:pPr marL="171450" indent="-171450">
              <a:lnSpc>
                <a:spcPct val="100000"/>
              </a:lnSpc>
              <a:spcBef>
                <a:spcPts val="1200"/>
              </a:spcBef>
            </a:pPr>
            <a:r>
              <a:rPr lang="en" sz="1400" dirty="0">
                <a:solidFill>
                  <a:schemeClr val="tx1"/>
                </a:solidFill>
              </a:rPr>
              <a:t> Flat frame is used to maintain the uniformity of the image.</a:t>
            </a:r>
          </a:p>
          <a:p>
            <a:pPr marL="171450" indent="-171450">
              <a:lnSpc>
                <a:spcPct val="100000"/>
              </a:lnSpc>
              <a:spcBef>
                <a:spcPts val="1200"/>
              </a:spcBef>
            </a:pPr>
            <a:r>
              <a:rPr lang="en" sz="1400" dirty="0">
                <a:solidFill>
                  <a:schemeClr val="tx1"/>
                </a:solidFill>
              </a:rPr>
              <a:t>The non-uniformity in the image is due to the slightly different efficiencies of each  pixel.</a:t>
            </a:r>
          </a:p>
          <a:p>
            <a:pPr marL="171450" indent="-171450">
              <a:lnSpc>
                <a:spcPct val="100000"/>
              </a:lnSpc>
              <a:spcBef>
                <a:spcPts val="1200"/>
              </a:spcBef>
            </a:pPr>
            <a:r>
              <a:rPr lang="en" sz="1400" dirty="0">
                <a:solidFill>
                  <a:schemeClr val="tx1"/>
                </a:solidFill>
              </a:rPr>
              <a:t>The flat correction can be done by using any uniform light source. </a:t>
            </a:r>
          </a:p>
          <a:p>
            <a:pPr marL="171450" indent="-171450">
              <a:lnSpc>
                <a:spcPct val="100000"/>
              </a:lnSpc>
              <a:spcBef>
                <a:spcPts val="1200"/>
              </a:spcBef>
            </a:pPr>
            <a:r>
              <a:rPr lang="en" sz="1400" dirty="0">
                <a:solidFill>
                  <a:schemeClr val="tx1"/>
                </a:solidFill>
              </a:rPr>
              <a:t>We will do the </a:t>
            </a:r>
            <a:r>
              <a:rPr lang="en" sz="1400" b="1" i="1" dirty="0">
                <a:solidFill>
                  <a:schemeClr val="tx1"/>
                </a:solidFill>
              </a:rPr>
              <a:t>flatcombine </a:t>
            </a:r>
            <a:r>
              <a:rPr lang="en" sz="1400" dirty="0">
                <a:solidFill>
                  <a:schemeClr val="tx1"/>
                </a:solidFill>
              </a:rPr>
              <a:t> task to make the master flat.</a:t>
            </a:r>
            <a:endParaRPr sz="1400" dirty="0">
              <a:solidFill>
                <a:schemeClr val="tx1"/>
              </a:solidFill>
            </a:endParaRPr>
          </a:p>
        </p:txBody>
      </p:sp>
      <p:sp>
        <p:nvSpPr>
          <p:cNvPr id="2" name="Rectangle: Rounded Corners 1">
            <a:extLst>
              <a:ext uri="{FF2B5EF4-FFF2-40B4-BE49-F238E27FC236}">
                <a16:creationId xmlns:a16="http://schemas.microsoft.com/office/drawing/2014/main" id="{36E57BBF-F9B7-227F-86B8-82A7521B5D38}"/>
              </a:ext>
            </a:extLst>
          </p:cNvPr>
          <p:cNvSpPr/>
          <p:nvPr/>
        </p:nvSpPr>
        <p:spPr>
          <a:xfrm>
            <a:off x="1599723" y="2286001"/>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halogen_01_b.fits</a:t>
            </a:r>
          </a:p>
        </p:txBody>
      </p:sp>
      <p:sp>
        <p:nvSpPr>
          <p:cNvPr id="3" name="Rectangle: Rounded Corners 2">
            <a:extLst>
              <a:ext uri="{FF2B5EF4-FFF2-40B4-BE49-F238E27FC236}">
                <a16:creationId xmlns:a16="http://schemas.microsoft.com/office/drawing/2014/main" id="{9111CB63-EC7B-796B-B882-E6445FC4362A}"/>
              </a:ext>
            </a:extLst>
          </p:cNvPr>
          <p:cNvSpPr/>
          <p:nvPr/>
        </p:nvSpPr>
        <p:spPr>
          <a:xfrm>
            <a:off x="1599723" y="3211552"/>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halogen_02_b.fits</a:t>
            </a:r>
          </a:p>
        </p:txBody>
      </p:sp>
      <p:sp>
        <p:nvSpPr>
          <p:cNvPr id="4" name="Rectangle: Rounded Corners 3">
            <a:extLst>
              <a:ext uri="{FF2B5EF4-FFF2-40B4-BE49-F238E27FC236}">
                <a16:creationId xmlns:a16="http://schemas.microsoft.com/office/drawing/2014/main" id="{FBE9065E-9654-128E-BAD6-0C654A5CA3F4}"/>
              </a:ext>
            </a:extLst>
          </p:cNvPr>
          <p:cNvSpPr/>
          <p:nvPr/>
        </p:nvSpPr>
        <p:spPr>
          <a:xfrm>
            <a:off x="1599723" y="413710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halogen_03_b.fits</a:t>
            </a:r>
          </a:p>
        </p:txBody>
      </p:sp>
      <p:sp>
        <p:nvSpPr>
          <p:cNvPr id="5" name="Right Brace 4">
            <a:extLst>
              <a:ext uri="{FF2B5EF4-FFF2-40B4-BE49-F238E27FC236}">
                <a16:creationId xmlns:a16="http://schemas.microsoft.com/office/drawing/2014/main" id="{578B8FEE-4979-E7C8-849B-D8784C17866D}"/>
              </a:ext>
            </a:extLst>
          </p:cNvPr>
          <p:cNvSpPr/>
          <p:nvPr/>
        </p:nvSpPr>
        <p:spPr>
          <a:xfrm>
            <a:off x="3218981" y="2364061"/>
            <a:ext cx="676507" cy="2334322"/>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IN"/>
          </a:p>
        </p:txBody>
      </p:sp>
      <p:sp>
        <p:nvSpPr>
          <p:cNvPr id="6" name="Rectangle: Rounded Corners 5">
            <a:extLst>
              <a:ext uri="{FF2B5EF4-FFF2-40B4-BE49-F238E27FC236}">
                <a16:creationId xmlns:a16="http://schemas.microsoft.com/office/drawing/2014/main" id="{D5D0B2A4-B099-9E8D-C4D8-BC3C0E410556}"/>
              </a:ext>
            </a:extLst>
          </p:cNvPr>
          <p:cNvSpPr/>
          <p:nvPr/>
        </p:nvSpPr>
        <p:spPr>
          <a:xfrm>
            <a:off x="4284933" y="3125598"/>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mflat.fits</a:t>
            </a:r>
            <a:endParaRPr lang="en-IN" dirty="0"/>
          </a:p>
        </p:txBody>
      </p:sp>
      <p:cxnSp>
        <p:nvCxnSpPr>
          <p:cNvPr id="8" name="Straight Arrow Connector 7">
            <a:extLst>
              <a:ext uri="{FF2B5EF4-FFF2-40B4-BE49-F238E27FC236}">
                <a16:creationId xmlns:a16="http://schemas.microsoft.com/office/drawing/2014/main" id="{57E83476-5190-1EF4-6A1A-8BEBBDC9888B}"/>
              </a:ext>
            </a:extLst>
          </p:cNvPr>
          <p:cNvCxnSpPr/>
          <p:nvPr/>
        </p:nvCxnSpPr>
        <p:spPr>
          <a:xfrm>
            <a:off x="5642517" y="3464312"/>
            <a:ext cx="988742"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9" name="Rectangle: Rounded Corners 8">
            <a:extLst>
              <a:ext uri="{FF2B5EF4-FFF2-40B4-BE49-F238E27FC236}">
                <a16:creationId xmlns:a16="http://schemas.microsoft.com/office/drawing/2014/main" id="{383B58D3-394A-EDE8-9071-5A8ADF5A742A}"/>
              </a:ext>
            </a:extLst>
          </p:cNvPr>
          <p:cNvSpPr/>
          <p:nvPr/>
        </p:nvSpPr>
        <p:spPr>
          <a:xfrm>
            <a:off x="6817113" y="311862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nmflat.fits</a:t>
            </a:r>
            <a:endParaRPr lang="en-IN" dirty="0"/>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animEffect transition="in" filter="fade">
                                      <p:cBhvr>
                                        <p:cTn id="9" dur="1000"/>
                                        <p:tgtEl>
                                          <p:spTgt spid="6"/>
                                        </p:tgtEl>
                                      </p:cBhvr>
                                    </p:animEffect>
                                    <p:anim calcmode="lin" valueType="num">
                                      <p:cBhvr>
                                        <p:cTn id="10" dur="1000" fill="hold"/>
                                        <p:tgtEl>
                                          <p:spTgt spid="6"/>
                                        </p:tgtEl>
                                        <p:attrNameLst>
                                          <p:attrName>ppt_x</p:attrName>
                                        </p:attrNameLst>
                                      </p:cBhvr>
                                      <p:tavLst>
                                        <p:tav tm="0">
                                          <p:val>
                                            <p:strVal val="#ppt_x"/>
                                          </p:val>
                                        </p:tav>
                                        <p:tav tm="100000">
                                          <p:val>
                                            <p:strVal val="#ppt_x"/>
                                          </p:val>
                                        </p:tav>
                                      </p:tavLst>
                                    </p:anim>
                                    <p:anim calcmode="lin" valueType="num">
                                      <p:cBhvr>
                                        <p:cTn id="11" dur="1000" fill="hold"/>
                                        <p:tgtEl>
                                          <p:spTgt spid="6"/>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par>
                                <p:cTn id="17" presetID="42"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1000"/>
                                        <p:tgtEl>
                                          <p:spTgt spid="9"/>
                                        </p:tgtEl>
                                      </p:cBhvr>
                                    </p:animEffect>
                                    <p:anim calcmode="lin" valueType="num">
                                      <p:cBhvr>
                                        <p:cTn id="20" dur="1000" fill="hold"/>
                                        <p:tgtEl>
                                          <p:spTgt spid="9"/>
                                        </p:tgtEl>
                                        <p:attrNameLst>
                                          <p:attrName>ppt_x</p:attrName>
                                        </p:attrNameLst>
                                      </p:cBhvr>
                                      <p:tavLst>
                                        <p:tav tm="0">
                                          <p:val>
                                            <p:strVal val="#ppt_x"/>
                                          </p:val>
                                        </p:tav>
                                        <p:tav tm="100000">
                                          <p:val>
                                            <p:strVal val="#ppt_x"/>
                                          </p:val>
                                        </p:tav>
                                      </p:tavLst>
                                    </p:anim>
                                    <p:anim calcmode="lin" valueType="num">
                                      <p:cBhvr>
                                        <p:cTn id="21"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p15">
            <a:extLst>
              <a:ext uri="{FF2B5EF4-FFF2-40B4-BE49-F238E27FC236}">
                <a16:creationId xmlns:a16="http://schemas.microsoft.com/office/drawing/2014/main" id="{78EEDBC2-E9E5-86BB-B761-62B32AB5CBD2}"/>
              </a:ext>
            </a:extLst>
          </p:cNvPr>
          <p:cNvSpPr txBox="1">
            <a:spLocks/>
          </p:cNvSpPr>
          <p:nvPr/>
        </p:nvSpPr>
        <p:spPr>
          <a:xfrm>
            <a:off x="2577315" y="268093"/>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Data</a:t>
            </a:r>
          </a:p>
        </p:txBody>
      </p:sp>
      <p:sp>
        <p:nvSpPr>
          <p:cNvPr id="12" name="Rectangle: Rounded Corners 11">
            <a:extLst>
              <a:ext uri="{FF2B5EF4-FFF2-40B4-BE49-F238E27FC236}">
                <a16:creationId xmlns:a16="http://schemas.microsoft.com/office/drawing/2014/main" id="{29D82A7B-E292-79B6-F997-89679CA021D7}"/>
              </a:ext>
            </a:extLst>
          </p:cNvPr>
          <p:cNvSpPr/>
          <p:nvPr/>
        </p:nvSpPr>
        <p:spPr>
          <a:xfrm>
            <a:off x="2986194" y="213267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Source_b</a:t>
            </a:r>
            <a:endParaRPr lang="en-IN" dirty="0"/>
          </a:p>
        </p:txBody>
      </p:sp>
      <p:sp>
        <p:nvSpPr>
          <p:cNvPr id="13" name="Rectangle: Rounded Corners 12">
            <a:extLst>
              <a:ext uri="{FF2B5EF4-FFF2-40B4-BE49-F238E27FC236}">
                <a16:creationId xmlns:a16="http://schemas.microsoft.com/office/drawing/2014/main" id="{6F2DA364-7A71-126C-013A-B776392F0E69}"/>
              </a:ext>
            </a:extLst>
          </p:cNvPr>
          <p:cNvSpPr/>
          <p:nvPr/>
        </p:nvSpPr>
        <p:spPr>
          <a:xfrm>
            <a:off x="4611917" y="213267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Standard_b</a:t>
            </a:r>
            <a:endParaRPr lang="en-IN" dirty="0"/>
          </a:p>
        </p:txBody>
      </p:sp>
      <p:sp>
        <p:nvSpPr>
          <p:cNvPr id="14" name="Rectangle: Rounded Corners 13">
            <a:extLst>
              <a:ext uri="{FF2B5EF4-FFF2-40B4-BE49-F238E27FC236}">
                <a16:creationId xmlns:a16="http://schemas.microsoft.com/office/drawing/2014/main" id="{D03F8C35-585D-02B3-3697-FAC38BCB743A}"/>
              </a:ext>
            </a:extLst>
          </p:cNvPr>
          <p:cNvSpPr/>
          <p:nvPr/>
        </p:nvSpPr>
        <p:spPr>
          <a:xfrm>
            <a:off x="2986194" y="326265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Source_arc_lamp_b</a:t>
            </a:r>
            <a:endParaRPr lang="en-IN" dirty="0"/>
          </a:p>
        </p:txBody>
      </p:sp>
      <p:sp>
        <p:nvSpPr>
          <p:cNvPr id="15" name="Rectangle: Rounded Corners 14">
            <a:extLst>
              <a:ext uri="{FF2B5EF4-FFF2-40B4-BE49-F238E27FC236}">
                <a16:creationId xmlns:a16="http://schemas.microsoft.com/office/drawing/2014/main" id="{09E09CDF-CD76-F3D5-85AE-5629418FE02D}"/>
              </a:ext>
            </a:extLst>
          </p:cNvPr>
          <p:cNvSpPr/>
          <p:nvPr/>
        </p:nvSpPr>
        <p:spPr>
          <a:xfrm>
            <a:off x="4611917" y="3231992"/>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Standard_arc_lamp_b</a:t>
            </a:r>
            <a:endParaRPr lang="en-IN" dirty="0"/>
          </a:p>
        </p:txBody>
      </p:sp>
      <p:sp>
        <p:nvSpPr>
          <p:cNvPr id="2" name="Rectangle: Rounded Corners 1">
            <a:extLst>
              <a:ext uri="{FF2B5EF4-FFF2-40B4-BE49-F238E27FC236}">
                <a16:creationId xmlns:a16="http://schemas.microsoft.com/office/drawing/2014/main" id="{7E42C4FC-1C91-580D-60AD-0167E3DD4063}"/>
              </a:ext>
            </a:extLst>
          </p:cNvPr>
          <p:cNvSpPr/>
          <p:nvPr/>
        </p:nvSpPr>
        <p:spPr>
          <a:xfrm>
            <a:off x="3851861" y="117366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nmflat.fits</a:t>
            </a:r>
            <a:endParaRPr lang="en-IN" dirty="0"/>
          </a:p>
        </p:txBody>
      </p:sp>
    </p:spTree>
    <p:extLst>
      <p:ext uri="{BB962C8B-B14F-4D97-AF65-F5344CB8AC3E}">
        <p14:creationId xmlns:p14="http://schemas.microsoft.com/office/powerpoint/2010/main" val="1317576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p15">
            <a:extLst>
              <a:ext uri="{FF2B5EF4-FFF2-40B4-BE49-F238E27FC236}">
                <a16:creationId xmlns:a16="http://schemas.microsoft.com/office/drawing/2014/main" id="{78EEDBC2-E9E5-86BB-B761-62B32AB5CBD2}"/>
              </a:ext>
            </a:extLst>
          </p:cNvPr>
          <p:cNvSpPr txBox="1">
            <a:spLocks/>
          </p:cNvSpPr>
          <p:nvPr/>
        </p:nvSpPr>
        <p:spPr>
          <a:xfrm>
            <a:off x="2577315" y="268093"/>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Data</a:t>
            </a:r>
          </a:p>
        </p:txBody>
      </p:sp>
      <p:sp>
        <p:nvSpPr>
          <p:cNvPr id="12" name="Rectangle: Rounded Corners 11">
            <a:extLst>
              <a:ext uri="{FF2B5EF4-FFF2-40B4-BE49-F238E27FC236}">
                <a16:creationId xmlns:a16="http://schemas.microsoft.com/office/drawing/2014/main" id="{29D82A7B-E292-79B6-F997-89679CA021D7}"/>
              </a:ext>
            </a:extLst>
          </p:cNvPr>
          <p:cNvSpPr/>
          <p:nvPr/>
        </p:nvSpPr>
        <p:spPr>
          <a:xfrm>
            <a:off x="2168438" y="140319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Source_b</a:t>
            </a:r>
            <a:endParaRPr lang="en-IN" dirty="0"/>
          </a:p>
        </p:txBody>
      </p:sp>
      <p:sp>
        <p:nvSpPr>
          <p:cNvPr id="13" name="Rectangle: Rounded Corners 12">
            <a:extLst>
              <a:ext uri="{FF2B5EF4-FFF2-40B4-BE49-F238E27FC236}">
                <a16:creationId xmlns:a16="http://schemas.microsoft.com/office/drawing/2014/main" id="{6F2DA364-7A71-126C-013A-B776392F0E69}"/>
              </a:ext>
            </a:extLst>
          </p:cNvPr>
          <p:cNvSpPr/>
          <p:nvPr/>
        </p:nvSpPr>
        <p:spPr>
          <a:xfrm>
            <a:off x="5833473" y="140319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Standard_b</a:t>
            </a:r>
            <a:endParaRPr lang="en-IN" dirty="0"/>
          </a:p>
        </p:txBody>
      </p:sp>
      <p:sp>
        <p:nvSpPr>
          <p:cNvPr id="14" name="Rectangle: Rounded Corners 13">
            <a:extLst>
              <a:ext uri="{FF2B5EF4-FFF2-40B4-BE49-F238E27FC236}">
                <a16:creationId xmlns:a16="http://schemas.microsoft.com/office/drawing/2014/main" id="{D03F8C35-585D-02B3-3697-FAC38BCB743A}"/>
              </a:ext>
            </a:extLst>
          </p:cNvPr>
          <p:cNvSpPr/>
          <p:nvPr/>
        </p:nvSpPr>
        <p:spPr>
          <a:xfrm>
            <a:off x="2168438" y="3153929"/>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Source_arc_lamp_b</a:t>
            </a:r>
            <a:endParaRPr lang="en-IN" dirty="0"/>
          </a:p>
        </p:txBody>
      </p:sp>
      <p:sp>
        <p:nvSpPr>
          <p:cNvPr id="15" name="Rectangle: Rounded Corners 14">
            <a:extLst>
              <a:ext uri="{FF2B5EF4-FFF2-40B4-BE49-F238E27FC236}">
                <a16:creationId xmlns:a16="http://schemas.microsoft.com/office/drawing/2014/main" id="{09E09CDF-CD76-F3D5-85AE-5629418FE02D}"/>
              </a:ext>
            </a:extLst>
          </p:cNvPr>
          <p:cNvSpPr/>
          <p:nvPr/>
        </p:nvSpPr>
        <p:spPr>
          <a:xfrm>
            <a:off x="5833473" y="304893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Standard_arc_lamp_b</a:t>
            </a:r>
            <a:endParaRPr lang="en-IN" dirty="0"/>
          </a:p>
        </p:txBody>
      </p:sp>
      <p:sp>
        <p:nvSpPr>
          <p:cNvPr id="2" name="Rectangle: Rounded Corners 1">
            <a:extLst>
              <a:ext uri="{FF2B5EF4-FFF2-40B4-BE49-F238E27FC236}">
                <a16:creationId xmlns:a16="http://schemas.microsoft.com/office/drawing/2014/main" id="{7E42C4FC-1C91-580D-60AD-0167E3DD4063}"/>
              </a:ext>
            </a:extLst>
          </p:cNvPr>
          <p:cNvSpPr/>
          <p:nvPr/>
        </p:nvSpPr>
        <p:spPr>
          <a:xfrm>
            <a:off x="2779216" y="1861324"/>
            <a:ext cx="1010071" cy="4664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nmflat.fits</a:t>
            </a:r>
            <a:endParaRPr lang="en-IN" dirty="0"/>
          </a:p>
        </p:txBody>
      </p:sp>
      <p:sp>
        <p:nvSpPr>
          <p:cNvPr id="3" name="Rectangle: Rounded Corners 2">
            <a:extLst>
              <a:ext uri="{FF2B5EF4-FFF2-40B4-BE49-F238E27FC236}">
                <a16:creationId xmlns:a16="http://schemas.microsoft.com/office/drawing/2014/main" id="{E7E28638-068C-9F82-43C3-E6DF37421602}"/>
              </a:ext>
            </a:extLst>
          </p:cNvPr>
          <p:cNvSpPr/>
          <p:nvPr/>
        </p:nvSpPr>
        <p:spPr>
          <a:xfrm>
            <a:off x="6470526" y="1861323"/>
            <a:ext cx="1010071" cy="4664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nmflat.fits</a:t>
            </a:r>
            <a:endParaRPr lang="en-IN" dirty="0"/>
          </a:p>
        </p:txBody>
      </p:sp>
      <p:sp>
        <p:nvSpPr>
          <p:cNvPr id="4" name="Rectangle: Rounded Corners 3">
            <a:extLst>
              <a:ext uri="{FF2B5EF4-FFF2-40B4-BE49-F238E27FC236}">
                <a16:creationId xmlns:a16="http://schemas.microsoft.com/office/drawing/2014/main" id="{A6B072D3-E2E0-FC01-594A-B8DEA05E4804}"/>
              </a:ext>
            </a:extLst>
          </p:cNvPr>
          <p:cNvSpPr/>
          <p:nvPr/>
        </p:nvSpPr>
        <p:spPr>
          <a:xfrm>
            <a:off x="2821693" y="3612060"/>
            <a:ext cx="1010071" cy="4664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nmflat.fits</a:t>
            </a:r>
            <a:endParaRPr lang="en-IN" dirty="0"/>
          </a:p>
        </p:txBody>
      </p:sp>
      <p:sp>
        <p:nvSpPr>
          <p:cNvPr id="6" name="Rectangle: Rounded Corners 5">
            <a:extLst>
              <a:ext uri="{FF2B5EF4-FFF2-40B4-BE49-F238E27FC236}">
                <a16:creationId xmlns:a16="http://schemas.microsoft.com/office/drawing/2014/main" id="{F462E19B-13EB-D961-F20E-53724ACA9304}"/>
              </a:ext>
            </a:extLst>
          </p:cNvPr>
          <p:cNvSpPr/>
          <p:nvPr/>
        </p:nvSpPr>
        <p:spPr>
          <a:xfrm>
            <a:off x="6549993" y="3501208"/>
            <a:ext cx="1010071" cy="466487"/>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IN" dirty="0" err="1"/>
              <a:t>nmflat.fits</a:t>
            </a:r>
            <a:endParaRPr lang="en-IN" dirty="0"/>
          </a:p>
        </p:txBody>
      </p:sp>
    </p:spTree>
    <p:extLst>
      <p:ext uri="{BB962C8B-B14F-4D97-AF65-F5344CB8AC3E}">
        <p14:creationId xmlns:p14="http://schemas.microsoft.com/office/powerpoint/2010/main" val="18782773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p15">
            <a:extLst>
              <a:ext uri="{FF2B5EF4-FFF2-40B4-BE49-F238E27FC236}">
                <a16:creationId xmlns:a16="http://schemas.microsoft.com/office/drawing/2014/main" id="{78EEDBC2-E9E5-86BB-B761-62B32AB5CBD2}"/>
              </a:ext>
            </a:extLst>
          </p:cNvPr>
          <p:cNvSpPr txBox="1">
            <a:spLocks/>
          </p:cNvSpPr>
          <p:nvPr/>
        </p:nvSpPr>
        <p:spPr>
          <a:xfrm>
            <a:off x="2577315" y="268093"/>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Data</a:t>
            </a:r>
          </a:p>
        </p:txBody>
      </p:sp>
      <p:sp>
        <p:nvSpPr>
          <p:cNvPr id="12" name="Rectangle: Rounded Corners 11">
            <a:extLst>
              <a:ext uri="{FF2B5EF4-FFF2-40B4-BE49-F238E27FC236}">
                <a16:creationId xmlns:a16="http://schemas.microsoft.com/office/drawing/2014/main" id="{29D82A7B-E292-79B6-F997-89679CA021D7}"/>
              </a:ext>
            </a:extLst>
          </p:cNvPr>
          <p:cNvSpPr/>
          <p:nvPr/>
        </p:nvSpPr>
        <p:spPr>
          <a:xfrm>
            <a:off x="2168438" y="140319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Source_bf</a:t>
            </a:r>
            <a:endParaRPr lang="en-IN" dirty="0"/>
          </a:p>
        </p:txBody>
      </p:sp>
      <p:sp>
        <p:nvSpPr>
          <p:cNvPr id="13" name="Rectangle: Rounded Corners 12">
            <a:extLst>
              <a:ext uri="{FF2B5EF4-FFF2-40B4-BE49-F238E27FC236}">
                <a16:creationId xmlns:a16="http://schemas.microsoft.com/office/drawing/2014/main" id="{6F2DA364-7A71-126C-013A-B776392F0E69}"/>
              </a:ext>
            </a:extLst>
          </p:cNvPr>
          <p:cNvSpPr/>
          <p:nvPr/>
        </p:nvSpPr>
        <p:spPr>
          <a:xfrm>
            <a:off x="5833473" y="140319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Standard_bf</a:t>
            </a:r>
            <a:endParaRPr lang="en-IN" dirty="0"/>
          </a:p>
        </p:txBody>
      </p:sp>
      <p:sp>
        <p:nvSpPr>
          <p:cNvPr id="14" name="Rectangle: Rounded Corners 13">
            <a:extLst>
              <a:ext uri="{FF2B5EF4-FFF2-40B4-BE49-F238E27FC236}">
                <a16:creationId xmlns:a16="http://schemas.microsoft.com/office/drawing/2014/main" id="{D03F8C35-585D-02B3-3697-FAC38BCB743A}"/>
              </a:ext>
            </a:extLst>
          </p:cNvPr>
          <p:cNvSpPr/>
          <p:nvPr/>
        </p:nvSpPr>
        <p:spPr>
          <a:xfrm>
            <a:off x="2168438" y="3153929"/>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Source_arc_lamp_bf</a:t>
            </a:r>
            <a:endParaRPr lang="en-IN" dirty="0"/>
          </a:p>
        </p:txBody>
      </p:sp>
      <p:sp>
        <p:nvSpPr>
          <p:cNvPr id="15" name="Rectangle: Rounded Corners 14">
            <a:extLst>
              <a:ext uri="{FF2B5EF4-FFF2-40B4-BE49-F238E27FC236}">
                <a16:creationId xmlns:a16="http://schemas.microsoft.com/office/drawing/2014/main" id="{09E09CDF-CD76-F3D5-85AE-5629418FE02D}"/>
              </a:ext>
            </a:extLst>
          </p:cNvPr>
          <p:cNvSpPr/>
          <p:nvPr/>
        </p:nvSpPr>
        <p:spPr>
          <a:xfrm>
            <a:off x="5833473" y="304893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Standard_arc_lamp_bf</a:t>
            </a:r>
            <a:endParaRPr lang="en-IN" dirty="0"/>
          </a:p>
        </p:txBody>
      </p:sp>
    </p:spTree>
    <p:extLst>
      <p:ext uri="{BB962C8B-B14F-4D97-AF65-F5344CB8AC3E}">
        <p14:creationId xmlns:p14="http://schemas.microsoft.com/office/powerpoint/2010/main" val="4225268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0">
  <p:cSld>
    <p:bg>
      <p:bgPr>
        <a:solidFill>
          <a:schemeClr val="lt2"/>
        </a:solidFill>
        <a:effectLst/>
      </p:bgPr>
    </p:bg>
    <p:spTree>
      <p:nvGrpSpPr>
        <p:cNvPr id="1" name="Shape 128"/>
        <p:cNvGrpSpPr/>
        <p:nvPr/>
      </p:nvGrpSpPr>
      <p:grpSpPr>
        <a:xfrm>
          <a:off x="0" y="0"/>
          <a:ext cx="0" cy="0"/>
          <a:chOff x="0" y="0"/>
          <a:chExt cx="0" cy="0"/>
        </a:xfrm>
      </p:grpSpPr>
      <p:sp>
        <p:nvSpPr>
          <p:cNvPr id="129" name="Google Shape;129;p21"/>
          <p:cNvSpPr txBox="1">
            <a:spLocks noGrp="1"/>
          </p:cNvSpPr>
          <p:nvPr>
            <p:ph type="title"/>
          </p:nvPr>
        </p:nvSpPr>
        <p:spPr>
          <a:xfrm>
            <a:off x="0" y="558200"/>
            <a:ext cx="8844300" cy="6108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sz="1700">
                <a:latin typeface="Playfair Display"/>
                <a:ea typeface="Playfair Display"/>
                <a:cs typeface="Playfair Display"/>
                <a:sym typeface="Playfair Display"/>
              </a:rPr>
              <a:t>        The normalized spectrum for master flat.</a:t>
            </a:r>
            <a:endParaRPr sz="1700">
              <a:latin typeface="Playfair Display"/>
              <a:ea typeface="Playfair Display"/>
              <a:cs typeface="Playfair Display"/>
              <a:sym typeface="Playfair Display"/>
            </a:endParaRPr>
          </a:p>
        </p:txBody>
      </p:sp>
      <p:sp>
        <p:nvSpPr>
          <p:cNvPr id="130" name="Google Shape;130;p21"/>
          <p:cNvSpPr txBox="1">
            <a:spLocks noGrp="1"/>
          </p:cNvSpPr>
          <p:nvPr>
            <p:ph type="body" idx="1"/>
          </p:nvPr>
        </p:nvSpPr>
        <p:spPr>
          <a:xfrm>
            <a:off x="0" y="1389600"/>
            <a:ext cx="9144000" cy="37539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31" name="Google Shape;131;p21"/>
          <p:cNvPicPr preferRelativeResize="0"/>
          <p:nvPr/>
        </p:nvPicPr>
        <p:blipFill>
          <a:blip r:embed="rId3">
            <a:alphaModFix/>
          </a:blip>
          <a:stretch>
            <a:fillRect/>
          </a:stretch>
        </p:blipFill>
        <p:spPr>
          <a:xfrm>
            <a:off x="0" y="1389600"/>
            <a:ext cx="9143998" cy="3753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35"/>
        <p:cNvGrpSpPr/>
        <p:nvPr/>
      </p:nvGrpSpPr>
      <p:grpSpPr>
        <a:xfrm>
          <a:off x="0" y="0"/>
          <a:ext cx="0" cy="0"/>
          <a:chOff x="0" y="0"/>
          <a:chExt cx="0" cy="0"/>
        </a:xfrm>
      </p:grpSpPr>
      <p:sp>
        <p:nvSpPr>
          <p:cNvPr id="136" name="Google Shape;136;p22"/>
          <p:cNvSpPr txBox="1">
            <a:spLocks noGrp="1"/>
          </p:cNvSpPr>
          <p:nvPr>
            <p:ph type="title"/>
          </p:nvPr>
        </p:nvSpPr>
        <p:spPr>
          <a:xfrm flipH="1">
            <a:off x="-31900" y="179906"/>
            <a:ext cx="9144000" cy="591793"/>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r>
              <a:rPr lang="en" dirty="0"/>
              <a:t>Cosmic Ray Correction</a:t>
            </a:r>
            <a:endParaRPr dirty="0"/>
          </a:p>
        </p:txBody>
      </p:sp>
      <p:sp>
        <p:nvSpPr>
          <p:cNvPr id="137" name="Google Shape;137;p22"/>
          <p:cNvSpPr txBox="1">
            <a:spLocks noGrp="1"/>
          </p:cNvSpPr>
          <p:nvPr>
            <p:ph type="body" idx="1"/>
          </p:nvPr>
        </p:nvSpPr>
        <p:spPr>
          <a:xfrm>
            <a:off x="0" y="771699"/>
            <a:ext cx="9144000" cy="878626"/>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sz="1400" dirty="0">
                <a:solidFill>
                  <a:schemeClr val="tx1"/>
                </a:solidFill>
              </a:rPr>
              <a:t>Cosmic rays are highly energetic particles originated from outer space. They have very high counts when they fall on the CCD. So these have to be removed before reducing the spectra. This is done by using </a:t>
            </a:r>
            <a:r>
              <a:rPr lang="en" sz="1400" b="1" i="1" dirty="0">
                <a:solidFill>
                  <a:schemeClr val="tx1"/>
                </a:solidFill>
              </a:rPr>
              <a:t>crmedian </a:t>
            </a:r>
            <a:r>
              <a:rPr lang="en" sz="1400" dirty="0">
                <a:solidFill>
                  <a:schemeClr val="tx1"/>
                </a:solidFill>
              </a:rPr>
              <a:t> task of IRAF.</a:t>
            </a:r>
          </a:p>
          <a:p>
            <a:pPr marL="0" lvl="0" indent="0" algn="l" rtl="0">
              <a:spcBef>
                <a:spcPts val="1200"/>
              </a:spcBef>
              <a:spcAft>
                <a:spcPts val="0"/>
              </a:spcAft>
              <a:buNone/>
            </a:pPr>
            <a:endParaRPr lang="en-IN" sz="1400" dirty="0"/>
          </a:p>
          <a:p>
            <a:pPr marL="0" lvl="0" indent="0" algn="l" rtl="0">
              <a:spcBef>
                <a:spcPts val="1200"/>
              </a:spcBef>
              <a:spcAft>
                <a:spcPts val="0"/>
              </a:spcAft>
              <a:buClr>
                <a:schemeClr val="dk1"/>
              </a:buClr>
              <a:buSzPts val="1100"/>
              <a:buFont typeface="Arial"/>
              <a:buNone/>
            </a:pPr>
            <a:endParaRPr lang="en-IN" sz="1400" dirty="0"/>
          </a:p>
        </p:txBody>
      </p:sp>
      <p:pic>
        <p:nvPicPr>
          <p:cNvPr id="3" name="Picture 2">
            <a:extLst>
              <a:ext uri="{FF2B5EF4-FFF2-40B4-BE49-F238E27FC236}">
                <a16:creationId xmlns:a16="http://schemas.microsoft.com/office/drawing/2014/main" id="{7E7359CC-A2C6-3D9E-C4AD-A3BF35C5DBDA}"/>
              </a:ext>
            </a:extLst>
          </p:cNvPr>
          <p:cNvPicPr>
            <a:picLocks noChangeAspect="1"/>
          </p:cNvPicPr>
          <p:nvPr/>
        </p:nvPicPr>
        <p:blipFill rotWithShape="1">
          <a:blip r:embed="rId3"/>
          <a:srcRect l="30000"/>
          <a:stretch/>
        </p:blipFill>
        <p:spPr>
          <a:xfrm rot="10800000">
            <a:off x="0" y="2086972"/>
            <a:ext cx="8661246" cy="878625"/>
          </a:xfrm>
          <a:prstGeom prst="rect">
            <a:avLst/>
          </a:prstGeom>
        </p:spPr>
      </p:pic>
      <p:pic>
        <p:nvPicPr>
          <p:cNvPr id="5" name="Picture 4">
            <a:extLst>
              <a:ext uri="{FF2B5EF4-FFF2-40B4-BE49-F238E27FC236}">
                <a16:creationId xmlns:a16="http://schemas.microsoft.com/office/drawing/2014/main" id="{F4AB1EC2-EDDC-AC17-3E90-72A3992DCD07}"/>
              </a:ext>
            </a:extLst>
          </p:cNvPr>
          <p:cNvPicPr>
            <a:picLocks noChangeAspect="1"/>
          </p:cNvPicPr>
          <p:nvPr/>
        </p:nvPicPr>
        <p:blipFill rotWithShape="1">
          <a:blip r:embed="rId4"/>
          <a:srcRect r="30000"/>
          <a:stretch/>
        </p:blipFill>
        <p:spPr>
          <a:xfrm>
            <a:off x="-1" y="3700250"/>
            <a:ext cx="8664769" cy="878801"/>
          </a:xfrm>
          <a:prstGeom prst="rect">
            <a:avLst/>
          </a:prstGeom>
        </p:spPr>
      </p:pic>
      <p:cxnSp>
        <p:nvCxnSpPr>
          <p:cNvPr id="139" name="Google Shape;139;p22"/>
          <p:cNvCxnSpPr>
            <a:cxnSpLocks/>
          </p:cNvCxnSpPr>
          <p:nvPr/>
        </p:nvCxnSpPr>
        <p:spPr>
          <a:xfrm flipH="1">
            <a:off x="6666580" y="1791629"/>
            <a:ext cx="611449" cy="416709"/>
          </a:xfrm>
          <a:prstGeom prst="straightConnector1">
            <a:avLst/>
          </a:prstGeom>
          <a:ln>
            <a:headEnd type="none" w="med" len="med"/>
            <a:tailEnd type="triangle" w="med" len="med"/>
          </a:ln>
        </p:spPr>
        <p:style>
          <a:lnRef idx="3">
            <a:schemeClr val="accent3"/>
          </a:lnRef>
          <a:fillRef idx="0">
            <a:schemeClr val="accent3"/>
          </a:fillRef>
          <a:effectRef idx="2">
            <a:schemeClr val="accent3"/>
          </a:effectRef>
          <a:fontRef idx="minor">
            <a:schemeClr val="tx1"/>
          </a:fontRef>
        </p:style>
      </p:cxnSp>
      <p:sp>
        <p:nvSpPr>
          <p:cNvPr id="7" name="TextBox 6">
            <a:extLst>
              <a:ext uri="{FF2B5EF4-FFF2-40B4-BE49-F238E27FC236}">
                <a16:creationId xmlns:a16="http://schemas.microsoft.com/office/drawing/2014/main" id="{4B75B41C-9993-581E-7B7F-B5458FB9DD99}"/>
              </a:ext>
            </a:extLst>
          </p:cNvPr>
          <p:cNvSpPr txBox="1"/>
          <p:nvPr/>
        </p:nvSpPr>
        <p:spPr>
          <a:xfrm>
            <a:off x="7189285" y="1534880"/>
            <a:ext cx="1471961" cy="307777"/>
          </a:xfrm>
          <a:prstGeom prst="rect">
            <a:avLst/>
          </a:prstGeom>
          <a:noFill/>
        </p:spPr>
        <p:txBody>
          <a:bodyPr wrap="square" rtlCol="0">
            <a:spAutoFit/>
          </a:bodyPr>
          <a:lstStyle/>
          <a:p>
            <a:r>
              <a:rPr lang="en-IN" dirty="0"/>
              <a:t>Cosmic Rays</a:t>
            </a:r>
          </a:p>
        </p:txBody>
      </p:sp>
      <p:sp>
        <p:nvSpPr>
          <p:cNvPr id="8" name="TextBox 7">
            <a:extLst>
              <a:ext uri="{FF2B5EF4-FFF2-40B4-BE49-F238E27FC236}">
                <a16:creationId xmlns:a16="http://schemas.microsoft.com/office/drawing/2014/main" id="{36D8C137-1D71-BB41-0464-E3CA02E6A30F}"/>
              </a:ext>
            </a:extLst>
          </p:cNvPr>
          <p:cNvSpPr txBox="1"/>
          <p:nvPr/>
        </p:nvSpPr>
        <p:spPr>
          <a:xfrm>
            <a:off x="3192777" y="1692206"/>
            <a:ext cx="2694646" cy="307777"/>
          </a:xfrm>
          <a:prstGeom prst="rect">
            <a:avLst/>
          </a:prstGeom>
          <a:noFill/>
        </p:spPr>
        <p:txBody>
          <a:bodyPr wrap="square" rtlCol="0">
            <a:spAutoFit/>
          </a:bodyPr>
          <a:lstStyle/>
          <a:p>
            <a:r>
              <a:rPr lang="en-IN" dirty="0"/>
              <a:t>Before Cosmic Ray Correction</a:t>
            </a:r>
          </a:p>
        </p:txBody>
      </p:sp>
      <p:sp>
        <p:nvSpPr>
          <p:cNvPr id="9" name="TextBox 8">
            <a:extLst>
              <a:ext uri="{FF2B5EF4-FFF2-40B4-BE49-F238E27FC236}">
                <a16:creationId xmlns:a16="http://schemas.microsoft.com/office/drawing/2014/main" id="{BCDBE7E9-4E08-099C-8834-1765F3E3E9F6}"/>
              </a:ext>
            </a:extLst>
          </p:cNvPr>
          <p:cNvSpPr txBox="1"/>
          <p:nvPr/>
        </p:nvSpPr>
        <p:spPr>
          <a:xfrm>
            <a:off x="3192777" y="3384028"/>
            <a:ext cx="2694646" cy="307777"/>
          </a:xfrm>
          <a:prstGeom prst="rect">
            <a:avLst/>
          </a:prstGeom>
          <a:noFill/>
        </p:spPr>
        <p:txBody>
          <a:bodyPr wrap="square" rtlCol="0">
            <a:spAutoFit/>
          </a:bodyPr>
          <a:lstStyle/>
          <a:p>
            <a:r>
              <a:rPr lang="en-IN" dirty="0"/>
              <a:t>After Cosmic Ray Correction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p15">
            <a:extLst>
              <a:ext uri="{FF2B5EF4-FFF2-40B4-BE49-F238E27FC236}">
                <a16:creationId xmlns:a16="http://schemas.microsoft.com/office/drawing/2014/main" id="{78EEDBC2-E9E5-86BB-B761-62B32AB5CBD2}"/>
              </a:ext>
            </a:extLst>
          </p:cNvPr>
          <p:cNvSpPr txBox="1">
            <a:spLocks/>
          </p:cNvSpPr>
          <p:nvPr/>
        </p:nvSpPr>
        <p:spPr>
          <a:xfrm>
            <a:off x="2577315" y="268093"/>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Cleaned Data</a:t>
            </a:r>
          </a:p>
        </p:txBody>
      </p:sp>
      <p:sp>
        <p:nvSpPr>
          <p:cNvPr id="12" name="Rectangle: Rounded Corners 11">
            <a:extLst>
              <a:ext uri="{FF2B5EF4-FFF2-40B4-BE49-F238E27FC236}">
                <a16:creationId xmlns:a16="http://schemas.microsoft.com/office/drawing/2014/main" id="{29D82A7B-E292-79B6-F997-89679CA021D7}"/>
              </a:ext>
            </a:extLst>
          </p:cNvPr>
          <p:cNvSpPr/>
          <p:nvPr/>
        </p:nvSpPr>
        <p:spPr>
          <a:xfrm>
            <a:off x="2168438" y="140319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Source</a:t>
            </a:r>
          </a:p>
        </p:txBody>
      </p:sp>
      <p:sp>
        <p:nvSpPr>
          <p:cNvPr id="13" name="Rectangle: Rounded Corners 12">
            <a:extLst>
              <a:ext uri="{FF2B5EF4-FFF2-40B4-BE49-F238E27FC236}">
                <a16:creationId xmlns:a16="http://schemas.microsoft.com/office/drawing/2014/main" id="{6F2DA364-7A71-126C-013A-B776392F0E69}"/>
              </a:ext>
            </a:extLst>
          </p:cNvPr>
          <p:cNvSpPr/>
          <p:nvPr/>
        </p:nvSpPr>
        <p:spPr>
          <a:xfrm>
            <a:off x="5833473" y="140319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4" name="Rectangle: Rounded Corners 13">
            <a:extLst>
              <a:ext uri="{FF2B5EF4-FFF2-40B4-BE49-F238E27FC236}">
                <a16:creationId xmlns:a16="http://schemas.microsoft.com/office/drawing/2014/main" id="{D03F8C35-585D-02B3-3697-FAC38BCB743A}"/>
              </a:ext>
            </a:extLst>
          </p:cNvPr>
          <p:cNvSpPr/>
          <p:nvPr/>
        </p:nvSpPr>
        <p:spPr>
          <a:xfrm>
            <a:off x="2168438" y="3153929"/>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a:t>
            </a:r>
            <a:endParaRPr lang="en-IN" dirty="0"/>
          </a:p>
        </p:txBody>
      </p:sp>
      <p:sp>
        <p:nvSpPr>
          <p:cNvPr id="15" name="Rectangle: Rounded Corners 14">
            <a:extLst>
              <a:ext uri="{FF2B5EF4-FFF2-40B4-BE49-F238E27FC236}">
                <a16:creationId xmlns:a16="http://schemas.microsoft.com/office/drawing/2014/main" id="{09E09CDF-CD76-F3D5-85AE-5629418FE02D}"/>
              </a:ext>
            </a:extLst>
          </p:cNvPr>
          <p:cNvSpPr/>
          <p:nvPr/>
        </p:nvSpPr>
        <p:spPr>
          <a:xfrm>
            <a:off x="5833473" y="304893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a:t>
            </a:r>
            <a:endParaRPr lang="en-IN" dirty="0"/>
          </a:p>
        </p:txBody>
      </p:sp>
    </p:spTree>
    <p:extLst>
      <p:ext uri="{BB962C8B-B14F-4D97-AF65-F5344CB8AC3E}">
        <p14:creationId xmlns:p14="http://schemas.microsoft.com/office/powerpoint/2010/main" val="5171836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59"/>
        <p:cNvGrpSpPr/>
        <p:nvPr/>
      </p:nvGrpSpPr>
      <p:grpSpPr>
        <a:xfrm>
          <a:off x="0" y="0"/>
          <a:ext cx="0" cy="0"/>
          <a:chOff x="0" y="0"/>
          <a:chExt cx="0" cy="0"/>
        </a:xfrm>
      </p:grpSpPr>
      <p:sp>
        <p:nvSpPr>
          <p:cNvPr id="60" name="Google Shape;60;p14"/>
          <p:cNvSpPr txBox="1">
            <a:spLocks noGrp="1"/>
          </p:cNvSpPr>
          <p:nvPr>
            <p:ph type="title"/>
          </p:nvPr>
        </p:nvSpPr>
        <p:spPr>
          <a:xfrm>
            <a:off x="1905600" y="266200"/>
            <a:ext cx="5332800" cy="742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200" b="1" u="sng" dirty="0">
                <a:solidFill>
                  <a:schemeClr val="accent1">
                    <a:lumMod val="50000"/>
                  </a:schemeClr>
                </a:solidFill>
                <a:latin typeface="Playfair Display"/>
                <a:ea typeface="Playfair Display"/>
                <a:cs typeface="Playfair Display"/>
                <a:sym typeface="Playfair Display"/>
              </a:rPr>
              <a:t>CONTENTS</a:t>
            </a:r>
            <a:endParaRPr sz="3200" b="1" u="sng" dirty="0">
              <a:solidFill>
                <a:schemeClr val="accent1">
                  <a:lumMod val="50000"/>
                </a:schemeClr>
              </a:solidFill>
              <a:latin typeface="Playfair Display"/>
              <a:ea typeface="Playfair Display"/>
              <a:cs typeface="Playfair Display"/>
              <a:sym typeface="Playfair Display"/>
            </a:endParaRPr>
          </a:p>
        </p:txBody>
      </p:sp>
      <p:sp>
        <p:nvSpPr>
          <p:cNvPr id="61" name="Google Shape;61;p14"/>
          <p:cNvSpPr txBox="1">
            <a:spLocks noGrp="1"/>
          </p:cNvSpPr>
          <p:nvPr>
            <p:ph type="body" idx="1"/>
          </p:nvPr>
        </p:nvSpPr>
        <p:spPr>
          <a:xfrm>
            <a:off x="0" y="982050"/>
            <a:ext cx="7570200" cy="3179400"/>
          </a:xfrm>
          <a:prstGeom prst="rect">
            <a:avLst/>
          </a:prstGeom>
        </p:spPr>
        <p:txBody>
          <a:bodyPr spcFirstLastPara="1" wrap="square" lIns="91425" tIns="91425" rIns="91425" bIns="91425" anchor="t" anchorCtr="0">
            <a:noAutofit/>
          </a:bodyPr>
          <a:lstStyle/>
          <a:p>
            <a:pPr marL="914400" lvl="0" indent="-326390" algn="l" rtl="0">
              <a:lnSpc>
                <a:spcPct val="180000"/>
              </a:lnSpc>
              <a:spcBef>
                <a:spcPts val="0"/>
              </a:spcBef>
              <a:spcAft>
                <a:spcPts val="0"/>
              </a:spcAft>
              <a:buClr>
                <a:schemeClr val="dk1"/>
              </a:buClr>
              <a:buSzPts val="1540"/>
              <a:buChar char="●"/>
            </a:pPr>
            <a:r>
              <a:rPr lang="en" sz="1540" b="1" dirty="0">
                <a:solidFill>
                  <a:schemeClr val="dk1"/>
                </a:solidFill>
              </a:rPr>
              <a:t>MAGNETIC CATACLYSMIC VARIABLES </a:t>
            </a:r>
            <a:endParaRPr sz="1540" b="1" dirty="0">
              <a:solidFill>
                <a:schemeClr val="dk1"/>
              </a:solidFill>
            </a:endParaRPr>
          </a:p>
          <a:p>
            <a:pPr marL="914400" lvl="0" indent="-326390" algn="l" rtl="0">
              <a:lnSpc>
                <a:spcPct val="180000"/>
              </a:lnSpc>
              <a:spcBef>
                <a:spcPts val="0"/>
              </a:spcBef>
              <a:spcAft>
                <a:spcPts val="0"/>
              </a:spcAft>
              <a:buClr>
                <a:schemeClr val="dk1"/>
              </a:buClr>
              <a:buSzPts val="1540"/>
              <a:buChar char="●"/>
            </a:pPr>
            <a:r>
              <a:rPr lang="en" sz="1540" b="1" dirty="0">
                <a:solidFill>
                  <a:schemeClr val="dk1"/>
                </a:solidFill>
              </a:rPr>
              <a:t>SPECTROSCOPY IN ASTRONOMY</a:t>
            </a:r>
            <a:endParaRPr sz="1540" b="1" dirty="0">
              <a:solidFill>
                <a:schemeClr val="dk1"/>
              </a:solidFill>
            </a:endParaRPr>
          </a:p>
          <a:p>
            <a:pPr marL="914400" lvl="0" indent="-326390" algn="l" rtl="0">
              <a:lnSpc>
                <a:spcPct val="180000"/>
              </a:lnSpc>
              <a:spcBef>
                <a:spcPts val="0"/>
              </a:spcBef>
              <a:spcAft>
                <a:spcPts val="0"/>
              </a:spcAft>
              <a:buClr>
                <a:schemeClr val="dk1"/>
              </a:buClr>
              <a:buSzPts val="1540"/>
              <a:buChar char="●"/>
            </a:pPr>
            <a:r>
              <a:rPr lang="en" sz="1540" b="1" dirty="0">
                <a:solidFill>
                  <a:schemeClr val="dk1"/>
                </a:solidFill>
              </a:rPr>
              <a:t>SPECTROSCOPIC ANALYSIS OF MAGNETIC CVs</a:t>
            </a:r>
            <a:endParaRPr sz="1540" b="1" dirty="0">
              <a:solidFill>
                <a:schemeClr val="dk1"/>
              </a:solidFill>
            </a:endParaRPr>
          </a:p>
          <a:p>
            <a:pPr marL="914400" lvl="0" indent="-326390" algn="l" rtl="0">
              <a:lnSpc>
                <a:spcPct val="180000"/>
              </a:lnSpc>
              <a:spcBef>
                <a:spcPts val="0"/>
              </a:spcBef>
              <a:spcAft>
                <a:spcPts val="0"/>
              </a:spcAft>
              <a:buClr>
                <a:schemeClr val="dk1"/>
              </a:buClr>
              <a:buSzPts val="1540"/>
              <a:buChar char="●"/>
            </a:pPr>
            <a:r>
              <a:rPr lang="en" sz="1540" b="1" dirty="0">
                <a:solidFill>
                  <a:schemeClr val="dk1"/>
                </a:solidFill>
              </a:rPr>
              <a:t>ANALYSIS USING IRAF</a:t>
            </a:r>
            <a:endParaRPr sz="1540" b="1" dirty="0">
              <a:solidFill>
                <a:schemeClr val="dk1"/>
              </a:solidFill>
            </a:endParaRPr>
          </a:p>
          <a:p>
            <a:pPr marL="1371600" lvl="1" indent="-326389" algn="l" rtl="0">
              <a:lnSpc>
                <a:spcPct val="180000"/>
              </a:lnSpc>
              <a:spcBef>
                <a:spcPts val="0"/>
              </a:spcBef>
              <a:spcAft>
                <a:spcPts val="0"/>
              </a:spcAft>
              <a:buClr>
                <a:schemeClr val="dk1"/>
              </a:buClr>
              <a:buSzPts val="1540"/>
              <a:buChar char="○"/>
            </a:pPr>
            <a:r>
              <a:rPr lang="en" sz="1540" b="1" dirty="0">
                <a:solidFill>
                  <a:schemeClr val="dk1"/>
                </a:solidFill>
              </a:rPr>
              <a:t>CLEANING THE IMAGE </a:t>
            </a:r>
            <a:endParaRPr sz="1540" b="1" dirty="0">
              <a:solidFill>
                <a:schemeClr val="dk1"/>
              </a:solidFill>
            </a:endParaRPr>
          </a:p>
          <a:p>
            <a:pPr marL="1371600" lvl="1" indent="-326389" algn="l" rtl="0">
              <a:lnSpc>
                <a:spcPct val="180000"/>
              </a:lnSpc>
              <a:spcBef>
                <a:spcPts val="0"/>
              </a:spcBef>
              <a:spcAft>
                <a:spcPts val="0"/>
              </a:spcAft>
              <a:buClr>
                <a:schemeClr val="dk1"/>
              </a:buClr>
              <a:buSzPts val="1540"/>
              <a:buChar char="○"/>
            </a:pPr>
            <a:r>
              <a:rPr lang="en" sz="1540" b="1" dirty="0">
                <a:solidFill>
                  <a:schemeClr val="dk1"/>
                </a:solidFill>
              </a:rPr>
              <a:t>EXTRACTING THE SPECTRA</a:t>
            </a:r>
            <a:endParaRPr sz="1540" b="1" dirty="0">
              <a:solidFill>
                <a:schemeClr val="dk1"/>
              </a:solidFill>
            </a:endParaRPr>
          </a:p>
          <a:p>
            <a:pPr marL="1371600" lvl="1" indent="-326389" algn="l" rtl="0">
              <a:lnSpc>
                <a:spcPct val="180000"/>
              </a:lnSpc>
              <a:spcBef>
                <a:spcPts val="0"/>
              </a:spcBef>
              <a:spcAft>
                <a:spcPts val="0"/>
              </a:spcAft>
              <a:buClr>
                <a:schemeClr val="dk1"/>
              </a:buClr>
              <a:buSzPts val="1540"/>
              <a:buChar char="○"/>
            </a:pPr>
            <a:r>
              <a:rPr lang="en" sz="1540" b="1" dirty="0">
                <a:solidFill>
                  <a:schemeClr val="dk1"/>
                </a:solidFill>
              </a:rPr>
              <a:t>WAVELENGTH CALIBRATION</a:t>
            </a:r>
            <a:endParaRPr sz="1540" b="1" dirty="0">
              <a:solidFill>
                <a:schemeClr val="dk1"/>
              </a:solidFill>
            </a:endParaRPr>
          </a:p>
          <a:p>
            <a:pPr marL="1371600" lvl="1" indent="-326389" algn="l" rtl="0">
              <a:lnSpc>
                <a:spcPct val="180000"/>
              </a:lnSpc>
              <a:spcBef>
                <a:spcPts val="0"/>
              </a:spcBef>
              <a:spcAft>
                <a:spcPts val="0"/>
              </a:spcAft>
              <a:buClr>
                <a:schemeClr val="dk1"/>
              </a:buClr>
              <a:buSzPts val="1540"/>
              <a:buChar char="○"/>
            </a:pPr>
            <a:r>
              <a:rPr lang="en" sz="1540" b="1" dirty="0">
                <a:solidFill>
                  <a:schemeClr val="dk1"/>
                </a:solidFill>
              </a:rPr>
              <a:t>FLUX CALIBRATION</a:t>
            </a:r>
            <a:endParaRPr sz="1540" b="1" dirty="0">
              <a:solidFill>
                <a:schemeClr val="dk1"/>
              </a:solidFill>
            </a:endParaRPr>
          </a:p>
          <a:p>
            <a:pPr marL="914400" lvl="0" indent="-326390" algn="l" rtl="0">
              <a:lnSpc>
                <a:spcPct val="180000"/>
              </a:lnSpc>
              <a:spcBef>
                <a:spcPts val="0"/>
              </a:spcBef>
              <a:spcAft>
                <a:spcPts val="0"/>
              </a:spcAft>
              <a:buClr>
                <a:schemeClr val="dk1"/>
              </a:buClr>
              <a:buSzPts val="1540"/>
              <a:buChar char="●"/>
            </a:pPr>
            <a:r>
              <a:rPr lang="en" sz="1540" b="1" dirty="0">
                <a:solidFill>
                  <a:schemeClr val="dk1"/>
                </a:solidFill>
              </a:rPr>
              <a:t>RESULT AND CONCLUSION</a:t>
            </a:r>
            <a:endParaRPr sz="1540" b="1" dirty="0">
              <a:solidFill>
                <a:schemeClr val="dk1"/>
              </a:solidFill>
            </a:endParaRPr>
          </a:p>
          <a:p>
            <a:pPr marL="457200" lvl="0" indent="0" algn="l" rtl="0">
              <a:lnSpc>
                <a:spcPct val="180000"/>
              </a:lnSpc>
              <a:spcBef>
                <a:spcPts val="1200"/>
              </a:spcBef>
              <a:spcAft>
                <a:spcPts val="0"/>
              </a:spcAft>
              <a:buSzPts val="770"/>
              <a:buNone/>
            </a:pPr>
            <a:endParaRPr sz="1540" dirty="0">
              <a:solidFill>
                <a:schemeClr val="dk1"/>
              </a:solidFill>
            </a:endParaRPr>
          </a:p>
          <a:p>
            <a:pPr marL="457200" lvl="0" indent="0" algn="l" rtl="0">
              <a:lnSpc>
                <a:spcPct val="180000"/>
              </a:lnSpc>
              <a:spcBef>
                <a:spcPts val="1200"/>
              </a:spcBef>
              <a:spcAft>
                <a:spcPts val="0"/>
              </a:spcAft>
              <a:buSzPts val="770"/>
              <a:buNone/>
            </a:pPr>
            <a:endParaRPr sz="1540" dirty="0">
              <a:solidFill>
                <a:schemeClr val="dk1"/>
              </a:solidFill>
            </a:endParaRPr>
          </a:p>
          <a:p>
            <a:pPr marL="457200" lvl="0" indent="0" algn="l" rtl="0">
              <a:lnSpc>
                <a:spcPct val="180000"/>
              </a:lnSpc>
              <a:spcBef>
                <a:spcPts val="1200"/>
              </a:spcBef>
              <a:spcAft>
                <a:spcPts val="1200"/>
              </a:spcAft>
              <a:buSzPts val="770"/>
              <a:buNone/>
            </a:pPr>
            <a:endParaRPr sz="1540" dirty="0">
              <a:solidFill>
                <a:schemeClr val="dk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45"/>
        <p:cNvGrpSpPr/>
        <p:nvPr/>
      </p:nvGrpSpPr>
      <p:grpSpPr>
        <a:xfrm>
          <a:off x="0" y="0"/>
          <a:ext cx="0" cy="0"/>
          <a:chOff x="0" y="0"/>
          <a:chExt cx="0" cy="0"/>
        </a:xfrm>
      </p:grpSpPr>
      <p:sp>
        <p:nvSpPr>
          <p:cNvPr id="146" name="Google Shape;146;p23"/>
          <p:cNvSpPr txBox="1">
            <a:spLocks noGrp="1"/>
          </p:cNvSpPr>
          <p:nvPr>
            <p:ph type="title"/>
          </p:nvPr>
        </p:nvSpPr>
        <p:spPr>
          <a:xfrm>
            <a:off x="-437637" y="111510"/>
            <a:ext cx="8288100" cy="645943"/>
          </a:xfrm>
          <a:prstGeom prst="rect">
            <a:avLst/>
          </a:prstGeom>
        </p:spPr>
        <p:txBody>
          <a:bodyPr spcFirstLastPara="1" wrap="square" lIns="91425" tIns="91425" rIns="91425" bIns="91425" anchor="b" anchorCtr="0">
            <a:noAutofit/>
          </a:bodyPr>
          <a:lstStyle/>
          <a:p>
            <a:pPr marL="457200" lvl="0" indent="0" algn="ctr" rtl="0">
              <a:lnSpc>
                <a:spcPct val="115000"/>
              </a:lnSpc>
              <a:spcBef>
                <a:spcPts val="0"/>
              </a:spcBef>
              <a:spcAft>
                <a:spcPts val="1200"/>
              </a:spcAft>
              <a:buNone/>
            </a:pPr>
            <a:r>
              <a:rPr lang="en" dirty="0">
                <a:solidFill>
                  <a:srgbClr val="CC0000"/>
                </a:solidFill>
              </a:rPr>
              <a:t>                </a:t>
            </a:r>
            <a:r>
              <a:rPr lang="en" b="1" u="sng" dirty="0">
                <a:solidFill>
                  <a:srgbClr val="0B5394"/>
                </a:solidFill>
                <a:latin typeface="Times New Roman"/>
                <a:ea typeface="Times New Roman"/>
                <a:cs typeface="Times New Roman"/>
                <a:sym typeface="Times New Roman"/>
              </a:rPr>
              <a:t>REDUCTION OF SPECTROSCOPIC DATA</a:t>
            </a:r>
            <a:endParaRPr b="1" u="sng" dirty="0">
              <a:solidFill>
                <a:srgbClr val="0B5394"/>
              </a:solidFill>
              <a:latin typeface="Times New Roman"/>
              <a:ea typeface="Times New Roman"/>
              <a:cs typeface="Times New Roman"/>
              <a:sym typeface="Times New Roman"/>
            </a:endParaRPr>
          </a:p>
        </p:txBody>
      </p:sp>
      <p:sp>
        <p:nvSpPr>
          <p:cNvPr id="147" name="Google Shape;147;p23"/>
          <p:cNvSpPr txBox="1">
            <a:spLocks noGrp="1"/>
          </p:cNvSpPr>
          <p:nvPr>
            <p:ph type="body" idx="1"/>
          </p:nvPr>
        </p:nvSpPr>
        <p:spPr>
          <a:xfrm>
            <a:off x="227319" y="518400"/>
            <a:ext cx="8891100" cy="2015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600" dirty="0">
                <a:solidFill>
                  <a:schemeClr val="tx1"/>
                </a:solidFill>
                <a:latin typeface="Times New Roman"/>
                <a:ea typeface="Times New Roman"/>
                <a:cs typeface="Times New Roman"/>
                <a:sym typeface="Times New Roman"/>
              </a:rPr>
              <a:t>The spectroscopic data reduction consists steps such as “</a:t>
            </a:r>
            <a:r>
              <a:rPr lang="en" sz="1600" b="1" dirty="0">
                <a:solidFill>
                  <a:schemeClr val="tx1"/>
                </a:solidFill>
                <a:latin typeface="Times New Roman"/>
                <a:ea typeface="Times New Roman"/>
                <a:cs typeface="Times New Roman"/>
                <a:sym typeface="Times New Roman"/>
              </a:rPr>
              <a:t>Aperture Extraction, Wavelength Calibration</a:t>
            </a:r>
            <a:r>
              <a:rPr lang="en" sz="1600" dirty="0">
                <a:solidFill>
                  <a:schemeClr val="tx1"/>
                </a:solidFill>
                <a:latin typeface="Times New Roman"/>
                <a:ea typeface="Times New Roman"/>
                <a:cs typeface="Times New Roman"/>
                <a:sym typeface="Times New Roman"/>
              </a:rPr>
              <a:t> and </a:t>
            </a:r>
            <a:r>
              <a:rPr lang="en" sz="1600" b="1" dirty="0">
                <a:solidFill>
                  <a:schemeClr val="tx1"/>
                </a:solidFill>
                <a:latin typeface="Times New Roman"/>
                <a:ea typeface="Times New Roman"/>
                <a:cs typeface="Times New Roman"/>
                <a:sym typeface="Times New Roman"/>
              </a:rPr>
              <a:t>Flux Calibration</a:t>
            </a:r>
            <a:r>
              <a:rPr lang="en" sz="1600" dirty="0">
                <a:solidFill>
                  <a:schemeClr val="tx1"/>
                </a:solidFill>
                <a:latin typeface="Times New Roman"/>
                <a:ea typeface="Times New Roman"/>
                <a:cs typeface="Times New Roman"/>
                <a:sym typeface="Times New Roman"/>
              </a:rPr>
              <a:t>”. The spectroscopic data reduction is done using </a:t>
            </a:r>
            <a:r>
              <a:rPr lang="en" sz="1600" b="1" dirty="0">
                <a:solidFill>
                  <a:schemeClr val="tx1"/>
                </a:solidFill>
                <a:latin typeface="Times New Roman"/>
                <a:ea typeface="Times New Roman"/>
                <a:cs typeface="Times New Roman"/>
                <a:sym typeface="Times New Roman"/>
              </a:rPr>
              <a:t>IRAF</a:t>
            </a:r>
            <a:r>
              <a:rPr lang="en" sz="1600" dirty="0">
                <a:solidFill>
                  <a:schemeClr val="tx1"/>
                </a:solidFill>
                <a:latin typeface="Times New Roman"/>
                <a:ea typeface="Times New Roman"/>
                <a:cs typeface="Times New Roman"/>
                <a:sym typeface="Times New Roman"/>
              </a:rPr>
              <a:t>. The steps involved in the entire reduction are explained below :- </a:t>
            </a:r>
            <a:endParaRPr sz="1600" dirty="0">
              <a:solidFill>
                <a:schemeClr val="tx1"/>
              </a:solidFill>
              <a:latin typeface="Times New Roman"/>
              <a:ea typeface="Times New Roman"/>
              <a:cs typeface="Times New Roman"/>
              <a:sym typeface="Times New Roman"/>
            </a:endParaRPr>
          </a:p>
          <a:p>
            <a:pPr marL="0" lvl="0" indent="0" algn="l" rtl="0">
              <a:spcBef>
                <a:spcPts val="1200"/>
              </a:spcBef>
              <a:spcAft>
                <a:spcPts val="1200"/>
              </a:spcAft>
              <a:buNone/>
            </a:pPr>
            <a:r>
              <a:rPr lang="en" sz="2000" b="1" u="sng" dirty="0">
                <a:solidFill>
                  <a:srgbClr val="85200C"/>
                </a:solidFill>
                <a:latin typeface="Times New Roman"/>
                <a:ea typeface="Times New Roman"/>
                <a:cs typeface="Times New Roman"/>
                <a:sym typeface="Times New Roman"/>
              </a:rPr>
              <a:t>Aperture Extraction</a:t>
            </a:r>
            <a:r>
              <a:rPr lang="en" sz="2000" b="1" dirty="0">
                <a:solidFill>
                  <a:srgbClr val="85200C"/>
                </a:solidFill>
                <a:latin typeface="Times New Roman"/>
                <a:ea typeface="Times New Roman"/>
                <a:cs typeface="Times New Roman"/>
                <a:sym typeface="Times New Roman"/>
              </a:rPr>
              <a:t> </a:t>
            </a:r>
            <a:r>
              <a:rPr lang="en" sz="1600" b="1" dirty="0">
                <a:solidFill>
                  <a:srgbClr val="85200C"/>
                </a:solidFill>
                <a:latin typeface="Times New Roman"/>
                <a:ea typeface="Times New Roman"/>
                <a:cs typeface="Times New Roman"/>
                <a:sym typeface="Times New Roman"/>
              </a:rPr>
              <a:t>: </a:t>
            </a:r>
            <a:r>
              <a:rPr lang="en" sz="1600" dirty="0">
                <a:solidFill>
                  <a:schemeClr val="tx1"/>
                </a:solidFill>
                <a:latin typeface="Times New Roman"/>
                <a:ea typeface="Times New Roman"/>
                <a:cs typeface="Times New Roman"/>
                <a:sym typeface="Times New Roman"/>
              </a:rPr>
              <a:t>The one-dimensional spectrum of science frame and Arc lamp is extracted  interactively with </a:t>
            </a:r>
            <a:r>
              <a:rPr lang="en" sz="1600" b="1" dirty="0">
                <a:solidFill>
                  <a:schemeClr val="tx1"/>
                </a:solidFill>
                <a:latin typeface="Times New Roman"/>
                <a:ea typeface="Times New Roman"/>
                <a:cs typeface="Times New Roman"/>
                <a:sym typeface="Times New Roman"/>
              </a:rPr>
              <a:t>“apall” </a:t>
            </a:r>
            <a:r>
              <a:rPr lang="en" sz="1600" dirty="0">
                <a:solidFill>
                  <a:schemeClr val="tx1"/>
                </a:solidFill>
                <a:latin typeface="Times New Roman"/>
                <a:ea typeface="Times New Roman"/>
                <a:cs typeface="Times New Roman"/>
                <a:sym typeface="Times New Roman"/>
              </a:rPr>
              <a:t>task of IRAF. After setting the aperture and background it traces spectrum. We get extracted spectrum that is plot between </a:t>
            </a:r>
            <a:r>
              <a:rPr lang="en" sz="1600" b="1" dirty="0">
                <a:solidFill>
                  <a:schemeClr val="tx1"/>
                </a:solidFill>
                <a:latin typeface="Times New Roman"/>
                <a:ea typeface="Times New Roman"/>
                <a:cs typeface="Times New Roman"/>
                <a:sym typeface="Times New Roman"/>
              </a:rPr>
              <a:t>Counts</a:t>
            </a:r>
            <a:r>
              <a:rPr lang="en" sz="1600" dirty="0">
                <a:solidFill>
                  <a:schemeClr val="tx1"/>
                </a:solidFill>
                <a:latin typeface="Times New Roman"/>
                <a:ea typeface="Times New Roman"/>
                <a:cs typeface="Times New Roman"/>
                <a:sym typeface="Times New Roman"/>
              </a:rPr>
              <a:t> and </a:t>
            </a:r>
            <a:r>
              <a:rPr lang="en" sz="1600" b="1" dirty="0">
                <a:solidFill>
                  <a:schemeClr val="tx1"/>
                </a:solidFill>
                <a:latin typeface="Times New Roman"/>
                <a:ea typeface="Times New Roman"/>
                <a:cs typeface="Times New Roman"/>
                <a:sym typeface="Times New Roman"/>
              </a:rPr>
              <a:t>Pixel</a:t>
            </a:r>
            <a:r>
              <a:rPr lang="en" sz="1600" dirty="0">
                <a:solidFill>
                  <a:schemeClr val="tx1"/>
                </a:solidFill>
                <a:latin typeface="Times New Roman"/>
                <a:ea typeface="Times New Roman"/>
                <a:cs typeface="Times New Roman"/>
                <a:sym typeface="Times New Roman"/>
              </a:rPr>
              <a:t> number</a:t>
            </a:r>
            <a:r>
              <a:rPr lang="en" sz="1600" dirty="0">
                <a:solidFill>
                  <a:srgbClr val="000000"/>
                </a:solidFill>
                <a:latin typeface="Times New Roman"/>
                <a:ea typeface="Times New Roman"/>
                <a:cs typeface="Times New Roman"/>
                <a:sym typeface="Times New Roman"/>
              </a:rPr>
              <a:t>. </a:t>
            </a:r>
            <a:endParaRPr sz="1600" dirty="0">
              <a:solidFill>
                <a:srgbClr val="000000"/>
              </a:solidFill>
              <a:latin typeface="Times New Roman"/>
              <a:ea typeface="Times New Roman"/>
              <a:cs typeface="Times New Roman"/>
              <a:sym typeface="Times New Roman"/>
            </a:endParaRPr>
          </a:p>
        </p:txBody>
      </p:sp>
      <p:pic>
        <p:nvPicPr>
          <p:cNvPr id="148" name="Google Shape;148;p23"/>
          <p:cNvPicPr preferRelativeResize="0"/>
          <p:nvPr/>
        </p:nvPicPr>
        <p:blipFill>
          <a:blip r:embed="rId3">
            <a:alphaModFix/>
          </a:blip>
          <a:stretch>
            <a:fillRect/>
          </a:stretch>
        </p:blipFill>
        <p:spPr>
          <a:xfrm>
            <a:off x="174125" y="2638700"/>
            <a:ext cx="2870875" cy="2153151"/>
          </a:xfrm>
          <a:prstGeom prst="rect">
            <a:avLst/>
          </a:prstGeom>
          <a:noFill/>
          <a:ln w="9525" cap="flat" cmpd="sng">
            <a:solidFill>
              <a:schemeClr val="dk2"/>
            </a:solidFill>
            <a:prstDash val="solid"/>
            <a:round/>
            <a:headEnd type="none" w="sm" len="sm"/>
            <a:tailEnd type="none" w="sm" len="sm"/>
          </a:ln>
        </p:spPr>
      </p:pic>
      <p:sp>
        <p:nvSpPr>
          <p:cNvPr id="149" name="Google Shape;149;p23"/>
          <p:cNvSpPr txBox="1"/>
          <p:nvPr/>
        </p:nvSpPr>
        <p:spPr>
          <a:xfrm>
            <a:off x="761671" y="4752407"/>
            <a:ext cx="21219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2"/>
                </a:solidFill>
                <a:latin typeface="Times New Roman"/>
                <a:ea typeface="Times New Roman"/>
                <a:cs typeface="Times New Roman"/>
                <a:sym typeface="Times New Roman"/>
              </a:rPr>
              <a:t>Fig:Pixel vs Counts</a:t>
            </a:r>
            <a:endParaRPr sz="1300" b="1" dirty="0">
              <a:solidFill>
                <a:schemeClr val="dk2"/>
              </a:solidFill>
              <a:latin typeface="Times New Roman"/>
              <a:ea typeface="Times New Roman"/>
              <a:cs typeface="Times New Roman"/>
              <a:sym typeface="Times New Roman"/>
            </a:endParaRPr>
          </a:p>
        </p:txBody>
      </p:sp>
      <p:pic>
        <p:nvPicPr>
          <p:cNvPr id="150" name="Google Shape;150;p23"/>
          <p:cNvPicPr preferRelativeResize="0"/>
          <p:nvPr/>
        </p:nvPicPr>
        <p:blipFill>
          <a:blip r:embed="rId4">
            <a:alphaModFix/>
          </a:blip>
          <a:stretch>
            <a:fillRect/>
          </a:stretch>
        </p:blipFill>
        <p:spPr>
          <a:xfrm>
            <a:off x="3136575" y="2627050"/>
            <a:ext cx="2918534" cy="2191200"/>
          </a:xfrm>
          <a:prstGeom prst="rect">
            <a:avLst/>
          </a:prstGeom>
          <a:noFill/>
          <a:ln w="9525" cap="flat" cmpd="sng">
            <a:solidFill>
              <a:schemeClr val="dk2"/>
            </a:solidFill>
            <a:prstDash val="solid"/>
            <a:round/>
            <a:headEnd type="none" w="sm" len="sm"/>
            <a:tailEnd type="none" w="sm" len="sm"/>
          </a:ln>
        </p:spPr>
      </p:pic>
      <p:sp>
        <p:nvSpPr>
          <p:cNvPr id="151" name="Google Shape;151;p23"/>
          <p:cNvSpPr txBox="1"/>
          <p:nvPr/>
        </p:nvSpPr>
        <p:spPr>
          <a:xfrm>
            <a:off x="3127425" y="4803700"/>
            <a:ext cx="32247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2"/>
                </a:solidFill>
                <a:latin typeface="Times New Roman"/>
                <a:ea typeface="Times New Roman"/>
                <a:cs typeface="Times New Roman"/>
                <a:sym typeface="Times New Roman"/>
              </a:rPr>
              <a:t>Fig: Extracted spectra of J07460-1611</a:t>
            </a:r>
            <a:endParaRPr sz="1300" b="1" dirty="0">
              <a:solidFill>
                <a:schemeClr val="dk2"/>
              </a:solidFill>
              <a:latin typeface="Times New Roman"/>
              <a:ea typeface="Times New Roman"/>
              <a:cs typeface="Times New Roman"/>
              <a:sym typeface="Times New Roman"/>
            </a:endParaRPr>
          </a:p>
        </p:txBody>
      </p:sp>
      <p:sp>
        <p:nvSpPr>
          <p:cNvPr id="152" name="Google Shape;152;p23"/>
          <p:cNvSpPr txBox="1"/>
          <p:nvPr/>
        </p:nvSpPr>
        <p:spPr>
          <a:xfrm>
            <a:off x="5993425" y="4787500"/>
            <a:ext cx="34554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dirty="0">
                <a:solidFill>
                  <a:schemeClr val="dk2"/>
                </a:solidFill>
                <a:latin typeface="Times New Roman"/>
                <a:ea typeface="Times New Roman"/>
                <a:cs typeface="Times New Roman"/>
                <a:sym typeface="Times New Roman"/>
              </a:rPr>
              <a:t>Fig: Extracted spectra of J074-1611_FeAr</a:t>
            </a:r>
            <a:endParaRPr sz="1300" b="1" dirty="0">
              <a:latin typeface="Times New Roman"/>
              <a:ea typeface="Times New Roman"/>
              <a:cs typeface="Times New Roman"/>
              <a:sym typeface="Times New Roman"/>
            </a:endParaRPr>
          </a:p>
        </p:txBody>
      </p:sp>
      <p:pic>
        <p:nvPicPr>
          <p:cNvPr id="153" name="Google Shape;153;p23"/>
          <p:cNvPicPr preferRelativeResize="0"/>
          <p:nvPr/>
        </p:nvPicPr>
        <p:blipFill>
          <a:blip r:embed="rId5">
            <a:alphaModFix/>
          </a:blip>
          <a:stretch>
            <a:fillRect/>
          </a:stretch>
        </p:blipFill>
        <p:spPr>
          <a:xfrm>
            <a:off x="6146675" y="2640011"/>
            <a:ext cx="2918526" cy="2191139"/>
          </a:xfrm>
          <a:prstGeom prst="rect">
            <a:avLst/>
          </a:prstGeom>
          <a:noFill/>
          <a:ln w="9525" cap="flat" cmpd="sng">
            <a:solidFill>
              <a:schemeClr val="dk2"/>
            </a:solidFill>
            <a:prstDash val="solid"/>
            <a:round/>
            <a:headEnd type="none" w="sm" len="sm"/>
            <a:tailEnd type="none" w="sm" len="sm"/>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Google Shape;66;p15">
            <a:extLst>
              <a:ext uri="{FF2B5EF4-FFF2-40B4-BE49-F238E27FC236}">
                <a16:creationId xmlns:a16="http://schemas.microsoft.com/office/drawing/2014/main" id="{78EEDBC2-E9E5-86BB-B761-62B32AB5CBD2}"/>
              </a:ext>
            </a:extLst>
          </p:cNvPr>
          <p:cNvSpPr txBox="1">
            <a:spLocks/>
          </p:cNvSpPr>
          <p:nvPr/>
        </p:nvSpPr>
        <p:spPr>
          <a:xfrm>
            <a:off x="2540144" y="44934"/>
            <a:ext cx="4648675" cy="574965"/>
          </a:xfrm>
          <a:prstGeom prst="rect">
            <a:avLst/>
          </a:prstGeom>
          <a:noFill/>
          <a:ln>
            <a:noFill/>
          </a:ln>
        </p:spPr>
        <p:txBody>
          <a:bodyPr spcFirstLastPara="1" wrap="square" lIns="91425" tIns="91425" rIns="91425" bIns="91425" anchor="b"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u="sng" dirty="0">
                <a:solidFill>
                  <a:srgbClr val="002060"/>
                </a:solidFill>
                <a:latin typeface="Playfair Display"/>
                <a:ea typeface="Playfair Display"/>
                <a:cs typeface="Playfair Display"/>
                <a:sym typeface="Playfair Display"/>
              </a:rPr>
              <a:t>Spectra after Aperture Extraction</a:t>
            </a:r>
          </a:p>
        </p:txBody>
      </p:sp>
      <p:sp>
        <p:nvSpPr>
          <p:cNvPr id="12" name="Rectangle: Rounded Corners 11">
            <a:extLst>
              <a:ext uri="{FF2B5EF4-FFF2-40B4-BE49-F238E27FC236}">
                <a16:creationId xmlns:a16="http://schemas.microsoft.com/office/drawing/2014/main" id="{29D82A7B-E292-79B6-F997-89679CA021D7}"/>
              </a:ext>
            </a:extLst>
          </p:cNvPr>
          <p:cNvSpPr/>
          <p:nvPr/>
        </p:nvSpPr>
        <p:spPr>
          <a:xfrm>
            <a:off x="42276" y="140319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Source</a:t>
            </a:r>
          </a:p>
        </p:txBody>
      </p:sp>
      <p:sp>
        <p:nvSpPr>
          <p:cNvPr id="13" name="Rectangle: Rounded Corners 12">
            <a:extLst>
              <a:ext uri="{FF2B5EF4-FFF2-40B4-BE49-F238E27FC236}">
                <a16:creationId xmlns:a16="http://schemas.microsoft.com/office/drawing/2014/main" id="{6F2DA364-7A71-126C-013A-B776392F0E69}"/>
              </a:ext>
            </a:extLst>
          </p:cNvPr>
          <p:cNvSpPr/>
          <p:nvPr/>
        </p:nvSpPr>
        <p:spPr>
          <a:xfrm>
            <a:off x="4643560" y="1405121"/>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4" name="Rectangle: Rounded Corners 13">
            <a:extLst>
              <a:ext uri="{FF2B5EF4-FFF2-40B4-BE49-F238E27FC236}">
                <a16:creationId xmlns:a16="http://schemas.microsoft.com/office/drawing/2014/main" id="{D03F8C35-585D-02B3-3697-FAC38BCB743A}"/>
              </a:ext>
            </a:extLst>
          </p:cNvPr>
          <p:cNvSpPr/>
          <p:nvPr/>
        </p:nvSpPr>
        <p:spPr>
          <a:xfrm>
            <a:off x="42276" y="339462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a:t>
            </a:r>
            <a:endParaRPr lang="en-IN" dirty="0"/>
          </a:p>
        </p:txBody>
      </p:sp>
      <p:sp>
        <p:nvSpPr>
          <p:cNvPr id="15" name="Rectangle: Rounded Corners 14">
            <a:extLst>
              <a:ext uri="{FF2B5EF4-FFF2-40B4-BE49-F238E27FC236}">
                <a16:creationId xmlns:a16="http://schemas.microsoft.com/office/drawing/2014/main" id="{09E09CDF-CD76-F3D5-85AE-5629418FE02D}"/>
              </a:ext>
            </a:extLst>
          </p:cNvPr>
          <p:cNvSpPr/>
          <p:nvPr/>
        </p:nvSpPr>
        <p:spPr>
          <a:xfrm>
            <a:off x="4675049" y="339462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a:t>
            </a:r>
            <a:endParaRPr lang="en-IN" dirty="0"/>
          </a:p>
        </p:txBody>
      </p:sp>
      <p:pic>
        <p:nvPicPr>
          <p:cNvPr id="2" name="Google Shape;150;p23">
            <a:extLst>
              <a:ext uri="{FF2B5EF4-FFF2-40B4-BE49-F238E27FC236}">
                <a16:creationId xmlns:a16="http://schemas.microsoft.com/office/drawing/2014/main" id="{CAA814F3-E1C1-28F8-BF5E-2197E4E9F5B7}"/>
              </a:ext>
            </a:extLst>
          </p:cNvPr>
          <p:cNvPicPr preferRelativeResize="0"/>
          <p:nvPr/>
        </p:nvPicPr>
        <p:blipFill>
          <a:blip r:embed="rId2">
            <a:alphaModFix/>
          </a:blip>
          <a:stretch>
            <a:fillRect/>
          </a:stretch>
        </p:blipFill>
        <p:spPr>
          <a:xfrm>
            <a:off x="1494429" y="619899"/>
            <a:ext cx="2918534" cy="2191200"/>
          </a:xfrm>
          <a:prstGeom prst="rect">
            <a:avLst/>
          </a:prstGeom>
          <a:noFill/>
          <a:ln w="9525" cap="flat" cmpd="sng">
            <a:solidFill>
              <a:schemeClr val="dk2"/>
            </a:solidFill>
            <a:prstDash val="solid"/>
            <a:round/>
            <a:headEnd type="none" w="sm" len="sm"/>
            <a:tailEnd type="none" w="sm" len="sm"/>
          </a:ln>
        </p:spPr>
      </p:pic>
      <p:pic>
        <p:nvPicPr>
          <p:cNvPr id="3" name="Google Shape;153;p23">
            <a:extLst>
              <a:ext uri="{FF2B5EF4-FFF2-40B4-BE49-F238E27FC236}">
                <a16:creationId xmlns:a16="http://schemas.microsoft.com/office/drawing/2014/main" id="{2B124326-64EF-303E-A072-C971CAA2874E}"/>
              </a:ext>
            </a:extLst>
          </p:cNvPr>
          <p:cNvPicPr preferRelativeResize="0"/>
          <p:nvPr/>
        </p:nvPicPr>
        <p:blipFill>
          <a:blip r:embed="rId3">
            <a:alphaModFix/>
          </a:blip>
          <a:stretch>
            <a:fillRect/>
          </a:stretch>
        </p:blipFill>
        <p:spPr>
          <a:xfrm>
            <a:off x="1494437" y="2907427"/>
            <a:ext cx="2918526" cy="2191139"/>
          </a:xfrm>
          <a:prstGeom prst="rect">
            <a:avLst/>
          </a:prstGeom>
          <a:noFill/>
          <a:ln w="9525" cap="flat" cmpd="sng">
            <a:solidFill>
              <a:schemeClr val="dk2"/>
            </a:solidFill>
            <a:prstDash val="solid"/>
            <a:round/>
            <a:headEnd type="none" w="sm" len="sm"/>
            <a:tailEnd type="none" w="sm" len="sm"/>
          </a:ln>
        </p:spPr>
      </p:pic>
      <p:pic>
        <p:nvPicPr>
          <p:cNvPr id="4" name="Google Shape;161;p24">
            <a:extLst>
              <a:ext uri="{FF2B5EF4-FFF2-40B4-BE49-F238E27FC236}">
                <a16:creationId xmlns:a16="http://schemas.microsoft.com/office/drawing/2014/main" id="{E79AA2DB-17E7-846D-0548-4737E45643F5}"/>
              </a:ext>
            </a:extLst>
          </p:cNvPr>
          <p:cNvPicPr preferRelativeResize="0"/>
          <p:nvPr/>
        </p:nvPicPr>
        <p:blipFill>
          <a:blip r:embed="rId4">
            <a:alphaModFix/>
          </a:blip>
          <a:stretch>
            <a:fillRect/>
          </a:stretch>
        </p:blipFill>
        <p:spPr>
          <a:xfrm>
            <a:off x="5990203" y="2907427"/>
            <a:ext cx="3153797" cy="2191139"/>
          </a:xfrm>
          <a:prstGeom prst="rect">
            <a:avLst/>
          </a:prstGeom>
          <a:noFill/>
          <a:ln w="9525" cap="flat" cmpd="sng">
            <a:solidFill>
              <a:schemeClr val="dk2"/>
            </a:solidFill>
            <a:prstDash val="solid"/>
            <a:round/>
            <a:headEnd type="none" w="sm" len="sm"/>
            <a:tailEnd type="none" w="sm" len="sm"/>
          </a:ln>
        </p:spPr>
      </p:pic>
      <p:pic>
        <p:nvPicPr>
          <p:cNvPr id="7" name="Picture 6">
            <a:extLst>
              <a:ext uri="{FF2B5EF4-FFF2-40B4-BE49-F238E27FC236}">
                <a16:creationId xmlns:a16="http://schemas.microsoft.com/office/drawing/2014/main" id="{5B57EE24-5142-FB29-6CA7-0EB0C4E67794}"/>
              </a:ext>
            </a:extLst>
          </p:cNvPr>
          <p:cNvPicPr>
            <a:picLocks noChangeAspect="1"/>
          </p:cNvPicPr>
          <p:nvPr/>
        </p:nvPicPr>
        <p:blipFill>
          <a:blip r:embed="rId5"/>
          <a:stretch>
            <a:fillRect/>
          </a:stretch>
        </p:blipFill>
        <p:spPr>
          <a:xfrm>
            <a:off x="5990203" y="619899"/>
            <a:ext cx="3153797" cy="2191138"/>
          </a:xfrm>
          <a:prstGeom prst="rect">
            <a:avLst/>
          </a:prstGeom>
        </p:spPr>
      </p:pic>
    </p:spTree>
    <p:extLst>
      <p:ext uri="{BB962C8B-B14F-4D97-AF65-F5344CB8AC3E}">
        <p14:creationId xmlns:p14="http://schemas.microsoft.com/office/powerpoint/2010/main" val="25962449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57"/>
        <p:cNvGrpSpPr/>
        <p:nvPr/>
      </p:nvGrpSpPr>
      <p:grpSpPr>
        <a:xfrm>
          <a:off x="0" y="0"/>
          <a:ext cx="0" cy="0"/>
          <a:chOff x="0" y="0"/>
          <a:chExt cx="0" cy="0"/>
        </a:xfrm>
      </p:grpSpPr>
      <p:pic>
        <p:nvPicPr>
          <p:cNvPr id="2" name="Google Shape;168;p25">
            <a:extLst>
              <a:ext uri="{FF2B5EF4-FFF2-40B4-BE49-F238E27FC236}">
                <a16:creationId xmlns:a16="http://schemas.microsoft.com/office/drawing/2014/main" id="{427E11CD-1CD8-1573-84BF-223EA27A6BEF}"/>
              </a:ext>
            </a:extLst>
          </p:cNvPr>
          <p:cNvPicPr preferRelativeResize="0"/>
          <p:nvPr/>
        </p:nvPicPr>
        <p:blipFill>
          <a:blip r:embed="rId3">
            <a:alphaModFix/>
          </a:blip>
          <a:stretch>
            <a:fillRect/>
          </a:stretch>
        </p:blipFill>
        <p:spPr>
          <a:xfrm>
            <a:off x="1680115" y="3659459"/>
            <a:ext cx="2194165" cy="496200"/>
          </a:xfrm>
          <a:prstGeom prst="rect">
            <a:avLst/>
          </a:prstGeom>
          <a:noFill/>
          <a:ln w="9525" cap="flat" cmpd="sng">
            <a:solidFill>
              <a:schemeClr val="dk2"/>
            </a:solidFill>
            <a:prstDash val="solid"/>
            <a:round/>
            <a:headEnd type="none" w="sm" len="sm"/>
            <a:tailEnd type="none" w="sm" len="sm"/>
          </a:ln>
        </p:spPr>
      </p:pic>
      <p:sp>
        <p:nvSpPr>
          <p:cNvPr id="158" name="Google Shape;158;p24"/>
          <p:cNvSpPr txBox="1">
            <a:spLocks noGrp="1"/>
          </p:cNvSpPr>
          <p:nvPr>
            <p:ph type="title"/>
          </p:nvPr>
        </p:nvSpPr>
        <p:spPr>
          <a:xfrm>
            <a:off x="1590907" y="252384"/>
            <a:ext cx="5475755" cy="496200"/>
          </a:xfrm>
          <a:prstGeom prst="rect">
            <a:avLst/>
          </a:prstGeom>
        </p:spPr>
        <p:txBody>
          <a:bodyPr spcFirstLastPara="1" wrap="square" lIns="91425" tIns="91425" rIns="91425" bIns="91425" anchor="b" anchorCtr="0">
            <a:noAutofit/>
          </a:bodyPr>
          <a:lstStyle/>
          <a:p>
            <a:pPr marL="457200" lvl="0" indent="0" algn="ctr" rtl="0">
              <a:lnSpc>
                <a:spcPct val="115000"/>
              </a:lnSpc>
              <a:spcBef>
                <a:spcPts val="0"/>
              </a:spcBef>
              <a:spcAft>
                <a:spcPts val="1200"/>
              </a:spcAft>
              <a:buClr>
                <a:schemeClr val="dk1"/>
              </a:buClr>
              <a:buSzPts val="1100"/>
              <a:buFont typeface="Arial"/>
              <a:buNone/>
            </a:pPr>
            <a:r>
              <a:rPr lang="en" b="1" u="sng" dirty="0">
                <a:solidFill>
                  <a:srgbClr val="0B5394"/>
                </a:solidFill>
                <a:latin typeface="Times New Roman"/>
                <a:ea typeface="Times New Roman"/>
                <a:cs typeface="Times New Roman"/>
                <a:sym typeface="Times New Roman"/>
              </a:rPr>
              <a:t>WAVELENGTH CALIBRATION</a:t>
            </a:r>
            <a:endParaRPr b="1" u="sng" dirty="0">
              <a:solidFill>
                <a:srgbClr val="0B5394"/>
              </a:solidFill>
              <a:latin typeface="Times New Roman"/>
              <a:ea typeface="Times New Roman"/>
              <a:cs typeface="Times New Roman"/>
              <a:sym typeface="Times New Roman"/>
            </a:endParaRPr>
          </a:p>
        </p:txBody>
      </p:sp>
      <p:sp>
        <p:nvSpPr>
          <p:cNvPr id="159" name="Google Shape;159;p24"/>
          <p:cNvSpPr txBox="1">
            <a:spLocks noGrp="1"/>
          </p:cNvSpPr>
          <p:nvPr>
            <p:ph type="body" idx="1"/>
          </p:nvPr>
        </p:nvSpPr>
        <p:spPr>
          <a:xfrm>
            <a:off x="270600" y="518400"/>
            <a:ext cx="8602800" cy="1182300"/>
          </a:xfrm>
          <a:prstGeom prst="rect">
            <a:avLst/>
          </a:prstGeom>
        </p:spPr>
        <p:txBody>
          <a:bodyPr spcFirstLastPara="1" wrap="square" lIns="91425" tIns="91425" rIns="91425" bIns="91425" anchor="t" anchorCtr="0">
            <a:noAutofit/>
          </a:bodyPr>
          <a:lstStyle/>
          <a:p>
            <a:pPr marL="0" lvl="0" indent="0" algn="just" rtl="0">
              <a:spcBef>
                <a:spcPts val="0"/>
              </a:spcBef>
              <a:spcAft>
                <a:spcPts val="1200"/>
              </a:spcAft>
              <a:buNone/>
            </a:pPr>
            <a:r>
              <a:rPr lang="en" sz="1400" dirty="0">
                <a:solidFill>
                  <a:schemeClr val="tx1"/>
                </a:solidFill>
              </a:rPr>
              <a:t>The next step is to convert the extracted spectrum from the pixel scale into the wavelength scale. The Arc lamp of standard and source star are used for this purpose. The pixel number is converted into wavelength using the spectra of Arc lamp (FeAr) of standard and source star. Wavelength Calibration using IRAF is done through </a:t>
            </a:r>
            <a:r>
              <a:rPr lang="en" sz="1400" b="1" dirty="0">
                <a:solidFill>
                  <a:schemeClr val="tx1"/>
                </a:solidFill>
              </a:rPr>
              <a:t>identify, hedit and dispcor tasks.</a:t>
            </a:r>
            <a:endParaRPr sz="1400" b="1" dirty="0">
              <a:solidFill>
                <a:schemeClr val="tx1"/>
              </a:solidFill>
            </a:endParaRPr>
          </a:p>
        </p:txBody>
      </p:sp>
      <p:pic>
        <p:nvPicPr>
          <p:cNvPr id="160" name="Google Shape;160;p24"/>
          <p:cNvPicPr preferRelativeResize="0"/>
          <p:nvPr/>
        </p:nvPicPr>
        <p:blipFill>
          <a:blip r:embed="rId4">
            <a:alphaModFix/>
          </a:blip>
          <a:stretch>
            <a:fillRect/>
          </a:stretch>
        </p:blipFill>
        <p:spPr>
          <a:xfrm>
            <a:off x="4724400" y="1689863"/>
            <a:ext cx="3848398" cy="3083475"/>
          </a:xfrm>
          <a:prstGeom prst="rect">
            <a:avLst/>
          </a:prstGeom>
          <a:noFill/>
          <a:ln w="9525" cap="flat" cmpd="sng">
            <a:solidFill>
              <a:schemeClr val="dk2"/>
            </a:solidFill>
            <a:prstDash val="solid"/>
            <a:round/>
            <a:headEnd type="none" w="sm" len="sm"/>
            <a:tailEnd type="none" w="sm" len="sm"/>
          </a:ln>
        </p:spPr>
      </p:pic>
      <p:pic>
        <p:nvPicPr>
          <p:cNvPr id="161" name="Google Shape;161;p24"/>
          <p:cNvPicPr preferRelativeResize="0"/>
          <p:nvPr/>
        </p:nvPicPr>
        <p:blipFill>
          <a:blip r:embed="rId5">
            <a:alphaModFix/>
          </a:blip>
          <a:stretch>
            <a:fillRect/>
          </a:stretch>
        </p:blipFill>
        <p:spPr>
          <a:xfrm>
            <a:off x="457698" y="1700700"/>
            <a:ext cx="4131509" cy="3061800"/>
          </a:xfrm>
          <a:prstGeom prst="rect">
            <a:avLst/>
          </a:prstGeom>
          <a:noFill/>
          <a:ln w="9525" cap="flat" cmpd="sng">
            <a:solidFill>
              <a:schemeClr val="dk2"/>
            </a:solidFill>
            <a:prstDash val="solid"/>
            <a:round/>
            <a:headEnd type="none" w="sm" len="sm"/>
            <a:tailEnd type="none" w="sm" len="sm"/>
          </a:ln>
        </p:spPr>
      </p:pic>
      <p:sp>
        <p:nvSpPr>
          <p:cNvPr id="162" name="Google Shape;162;p24"/>
          <p:cNvSpPr txBox="1"/>
          <p:nvPr/>
        </p:nvSpPr>
        <p:spPr>
          <a:xfrm>
            <a:off x="737150" y="4762500"/>
            <a:ext cx="3591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2"/>
                </a:solidFill>
                <a:latin typeface="Times New Roman"/>
                <a:ea typeface="Times New Roman"/>
                <a:cs typeface="Times New Roman"/>
                <a:sym typeface="Times New Roman"/>
              </a:rPr>
              <a:t>Fig: Line identification of arc lamp of Feige 34</a:t>
            </a:r>
            <a:endParaRPr sz="1300" b="1">
              <a:solidFill>
                <a:schemeClr val="dk2"/>
              </a:solidFill>
              <a:latin typeface="Times New Roman"/>
              <a:ea typeface="Times New Roman"/>
              <a:cs typeface="Times New Roman"/>
              <a:sym typeface="Times New Roman"/>
            </a:endParaRPr>
          </a:p>
        </p:txBody>
      </p:sp>
      <p:sp>
        <p:nvSpPr>
          <p:cNvPr id="163" name="Google Shape;163;p24"/>
          <p:cNvSpPr txBox="1"/>
          <p:nvPr/>
        </p:nvSpPr>
        <p:spPr>
          <a:xfrm>
            <a:off x="4866600" y="4762500"/>
            <a:ext cx="41316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300" b="1">
                <a:solidFill>
                  <a:schemeClr val="dk2"/>
                </a:solidFill>
                <a:latin typeface="Times New Roman"/>
                <a:ea typeface="Times New Roman"/>
                <a:cs typeface="Times New Roman"/>
                <a:sym typeface="Times New Roman"/>
              </a:rPr>
              <a:t>Fig: Standard identified line of arc lamp of Feige 34</a:t>
            </a:r>
            <a:endParaRPr sz="1300" b="1">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67"/>
        <p:cNvGrpSpPr/>
        <p:nvPr/>
      </p:nvGrpSpPr>
      <p:grpSpPr>
        <a:xfrm>
          <a:off x="0" y="0"/>
          <a:ext cx="0" cy="0"/>
          <a:chOff x="0" y="0"/>
          <a:chExt cx="0" cy="0"/>
        </a:xfrm>
      </p:grpSpPr>
      <p:pic>
        <p:nvPicPr>
          <p:cNvPr id="168" name="Google Shape;168;p25"/>
          <p:cNvPicPr preferRelativeResize="0"/>
          <p:nvPr/>
        </p:nvPicPr>
        <p:blipFill>
          <a:blip r:embed="rId3">
            <a:alphaModFix/>
          </a:blip>
          <a:stretch>
            <a:fillRect/>
          </a:stretch>
        </p:blipFill>
        <p:spPr>
          <a:xfrm>
            <a:off x="152400" y="381000"/>
            <a:ext cx="4346350" cy="3221025"/>
          </a:xfrm>
          <a:prstGeom prst="rect">
            <a:avLst/>
          </a:prstGeom>
          <a:noFill/>
          <a:ln w="9525" cap="flat" cmpd="sng">
            <a:solidFill>
              <a:schemeClr val="dk2"/>
            </a:solidFill>
            <a:prstDash val="solid"/>
            <a:round/>
            <a:headEnd type="none" w="sm" len="sm"/>
            <a:tailEnd type="none" w="sm" len="sm"/>
          </a:ln>
        </p:spPr>
      </p:pic>
      <p:pic>
        <p:nvPicPr>
          <p:cNvPr id="169" name="Google Shape;169;p25"/>
          <p:cNvPicPr preferRelativeResize="0"/>
          <p:nvPr/>
        </p:nvPicPr>
        <p:blipFill>
          <a:blip r:embed="rId4">
            <a:alphaModFix/>
          </a:blip>
          <a:stretch>
            <a:fillRect/>
          </a:stretch>
        </p:blipFill>
        <p:spPr>
          <a:xfrm>
            <a:off x="4651150" y="381000"/>
            <a:ext cx="4340451" cy="3245943"/>
          </a:xfrm>
          <a:prstGeom prst="rect">
            <a:avLst/>
          </a:prstGeom>
          <a:noFill/>
          <a:ln w="9525" cap="flat" cmpd="sng">
            <a:solidFill>
              <a:schemeClr val="dk2"/>
            </a:solidFill>
            <a:prstDash val="solid"/>
            <a:round/>
            <a:headEnd type="none" w="sm" len="sm"/>
            <a:tailEnd type="none" w="sm" len="sm"/>
          </a:ln>
        </p:spPr>
      </p:pic>
      <p:sp>
        <p:nvSpPr>
          <p:cNvPr id="170" name="Google Shape;170;p25"/>
          <p:cNvSpPr txBox="1"/>
          <p:nvPr/>
        </p:nvSpPr>
        <p:spPr>
          <a:xfrm>
            <a:off x="304800" y="3855550"/>
            <a:ext cx="8595300" cy="969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sz="1700">
                <a:solidFill>
                  <a:schemeClr val="dk2"/>
                </a:solidFill>
                <a:latin typeface="Times New Roman"/>
                <a:ea typeface="Times New Roman"/>
                <a:cs typeface="Times New Roman"/>
                <a:sym typeface="Times New Roman"/>
              </a:rPr>
              <a:t>The line identification of arc lamp of source star (J0746M1611_FeAr) is done using the same “</a:t>
            </a:r>
            <a:r>
              <a:rPr lang="en" sz="1700" b="1">
                <a:solidFill>
                  <a:schemeClr val="dk2"/>
                </a:solidFill>
                <a:latin typeface="Times New Roman"/>
                <a:ea typeface="Times New Roman"/>
                <a:cs typeface="Times New Roman"/>
                <a:sym typeface="Times New Roman"/>
              </a:rPr>
              <a:t>identify</a:t>
            </a:r>
            <a:r>
              <a:rPr lang="en" sz="1700">
                <a:solidFill>
                  <a:schemeClr val="dk2"/>
                </a:solidFill>
                <a:latin typeface="Times New Roman"/>
                <a:ea typeface="Times New Roman"/>
                <a:cs typeface="Times New Roman"/>
                <a:sym typeface="Times New Roman"/>
              </a:rPr>
              <a:t>” syntax. After that database of both the star is created which is transferred in standard and source star through </a:t>
            </a:r>
            <a:r>
              <a:rPr lang="en" sz="1700" b="1">
                <a:solidFill>
                  <a:schemeClr val="dk2"/>
                </a:solidFill>
                <a:latin typeface="Times New Roman"/>
                <a:ea typeface="Times New Roman"/>
                <a:cs typeface="Times New Roman"/>
                <a:sym typeface="Times New Roman"/>
              </a:rPr>
              <a:t>hedit</a:t>
            </a:r>
            <a:r>
              <a:rPr lang="en" sz="1700">
                <a:solidFill>
                  <a:schemeClr val="dk2"/>
                </a:solidFill>
                <a:latin typeface="Times New Roman"/>
                <a:ea typeface="Times New Roman"/>
                <a:cs typeface="Times New Roman"/>
                <a:sym typeface="Times New Roman"/>
              </a:rPr>
              <a:t>. And then using </a:t>
            </a:r>
            <a:r>
              <a:rPr lang="en" sz="1700" b="1">
                <a:solidFill>
                  <a:schemeClr val="dk2"/>
                </a:solidFill>
                <a:latin typeface="Times New Roman"/>
                <a:ea typeface="Times New Roman"/>
                <a:cs typeface="Times New Roman"/>
                <a:sym typeface="Times New Roman"/>
              </a:rPr>
              <a:t>dispcor </a:t>
            </a:r>
            <a:r>
              <a:rPr lang="en" sz="1700">
                <a:solidFill>
                  <a:schemeClr val="dk2"/>
                </a:solidFill>
                <a:latin typeface="Times New Roman"/>
                <a:ea typeface="Times New Roman"/>
                <a:cs typeface="Times New Roman"/>
                <a:sym typeface="Times New Roman"/>
              </a:rPr>
              <a:t>the calibrated wavelength is obtained.</a:t>
            </a:r>
            <a:endParaRPr sz="1700">
              <a:solidFill>
                <a:schemeClr val="dk2"/>
              </a:solidFill>
              <a:latin typeface="Times New Roman"/>
              <a:ea typeface="Times New Roman"/>
              <a:cs typeface="Times New Roman"/>
              <a:sym typeface="Times New Roman"/>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74"/>
        <p:cNvGrpSpPr/>
        <p:nvPr/>
      </p:nvGrpSpPr>
      <p:grpSpPr>
        <a:xfrm>
          <a:off x="0" y="0"/>
          <a:ext cx="0" cy="0"/>
          <a:chOff x="0" y="0"/>
          <a:chExt cx="0" cy="0"/>
        </a:xfrm>
      </p:grpSpPr>
      <p:sp>
        <p:nvSpPr>
          <p:cNvPr id="175" name="Google Shape;175;p26"/>
          <p:cNvSpPr txBox="1"/>
          <p:nvPr/>
        </p:nvSpPr>
        <p:spPr>
          <a:xfrm>
            <a:off x="1526375" y="673400"/>
            <a:ext cx="36942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sz="1800">
              <a:solidFill>
                <a:schemeClr val="dk2"/>
              </a:solidFill>
            </a:endParaRPr>
          </a:p>
        </p:txBody>
      </p:sp>
      <p:sp>
        <p:nvSpPr>
          <p:cNvPr id="176" name="Google Shape;176;p26"/>
          <p:cNvSpPr txBox="1"/>
          <p:nvPr/>
        </p:nvSpPr>
        <p:spPr>
          <a:xfrm>
            <a:off x="832975" y="72305"/>
            <a:ext cx="7388100" cy="609367"/>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2400" b="1" u="sng" dirty="0">
                <a:solidFill>
                  <a:srgbClr val="0B5394"/>
                </a:solidFill>
                <a:latin typeface="Times New Roman"/>
                <a:ea typeface="Times New Roman"/>
                <a:cs typeface="Times New Roman"/>
                <a:sym typeface="Times New Roman"/>
              </a:rPr>
              <a:t>WAVELENGTH CALIBRATION</a:t>
            </a:r>
            <a:endParaRPr sz="2400" b="1" u="sng" dirty="0">
              <a:solidFill>
                <a:srgbClr val="0B5394"/>
              </a:solidFill>
              <a:latin typeface="Times New Roman"/>
              <a:ea typeface="Times New Roman"/>
              <a:cs typeface="Times New Roman"/>
              <a:sym typeface="Times New Roman"/>
            </a:endParaRPr>
          </a:p>
        </p:txBody>
      </p:sp>
      <p:pic>
        <p:nvPicPr>
          <p:cNvPr id="177" name="Google Shape;177;p26"/>
          <p:cNvPicPr preferRelativeResize="0"/>
          <p:nvPr/>
        </p:nvPicPr>
        <p:blipFill>
          <a:blip r:embed="rId3">
            <a:alphaModFix/>
          </a:blip>
          <a:stretch>
            <a:fillRect/>
          </a:stretch>
        </p:blipFill>
        <p:spPr>
          <a:xfrm>
            <a:off x="341969" y="1441425"/>
            <a:ext cx="4086825" cy="3028675"/>
          </a:xfrm>
          <a:prstGeom prst="rect">
            <a:avLst/>
          </a:prstGeom>
          <a:noFill/>
          <a:ln>
            <a:noFill/>
          </a:ln>
        </p:spPr>
      </p:pic>
      <p:pic>
        <p:nvPicPr>
          <p:cNvPr id="180" name="Google Shape;180;p26"/>
          <p:cNvPicPr preferRelativeResize="0"/>
          <p:nvPr/>
        </p:nvPicPr>
        <p:blipFill>
          <a:blip r:embed="rId4">
            <a:alphaModFix/>
          </a:blip>
          <a:stretch>
            <a:fillRect/>
          </a:stretch>
        </p:blipFill>
        <p:spPr>
          <a:xfrm>
            <a:off x="4772091" y="1441425"/>
            <a:ext cx="4086825" cy="3028692"/>
          </a:xfrm>
          <a:prstGeom prst="rect">
            <a:avLst/>
          </a:prstGeom>
          <a:noFill/>
          <a:ln w="9525" cap="flat" cmpd="sng">
            <a:solidFill>
              <a:schemeClr val="dk2"/>
            </a:solidFill>
            <a:prstDash val="solid"/>
            <a:round/>
            <a:headEnd type="none" w="sm" len="sm"/>
            <a:tailEnd type="none" w="sm" len="sm"/>
          </a:ln>
        </p:spPr>
      </p:pic>
      <p:sp>
        <p:nvSpPr>
          <p:cNvPr id="2" name="Rectangle: Rounded Corners 1">
            <a:extLst>
              <a:ext uri="{FF2B5EF4-FFF2-40B4-BE49-F238E27FC236}">
                <a16:creationId xmlns:a16="http://schemas.microsoft.com/office/drawing/2014/main" id="{290CAF1A-919B-777D-7DA4-1B60D20DE27E}"/>
              </a:ext>
            </a:extLst>
          </p:cNvPr>
          <p:cNvSpPr/>
          <p:nvPr/>
        </p:nvSpPr>
        <p:spPr>
          <a:xfrm>
            <a:off x="1603442" y="615178"/>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Source</a:t>
            </a:r>
          </a:p>
        </p:txBody>
      </p:sp>
      <p:sp>
        <p:nvSpPr>
          <p:cNvPr id="3" name="Rectangle: Rounded Corners 2">
            <a:extLst>
              <a:ext uri="{FF2B5EF4-FFF2-40B4-BE49-F238E27FC236}">
                <a16:creationId xmlns:a16="http://schemas.microsoft.com/office/drawing/2014/main" id="{2AA48D04-6875-FC8D-1255-6553A1E1CF73}"/>
              </a:ext>
            </a:extLst>
          </p:cNvPr>
          <p:cNvSpPr/>
          <p:nvPr/>
        </p:nvSpPr>
        <p:spPr>
          <a:xfrm>
            <a:off x="6204726" y="61710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4"/>
        <p:cNvGrpSpPr/>
        <p:nvPr/>
      </p:nvGrpSpPr>
      <p:grpSpPr>
        <a:xfrm>
          <a:off x="0" y="0"/>
          <a:ext cx="0" cy="0"/>
          <a:chOff x="0" y="0"/>
          <a:chExt cx="0" cy="0"/>
        </a:xfrm>
      </p:grpSpPr>
      <p:sp>
        <p:nvSpPr>
          <p:cNvPr id="188" name="Google Shape;188;p27"/>
          <p:cNvSpPr txBox="1"/>
          <p:nvPr/>
        </p:nvSpPr>
        <p:spPr>
          <a:xfrm>
            <a:off x="0" y="372531"/>
            <a:ext cx="9144000" cy="1307229"/>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800" dirty="0">
                <a:solidFill>
                  <a:schemeClr val="dk2"/>
                </a:solidFill>
              </a:rPr>
              <a:t>Now we have the wavelength calibrated spectrum but we want flux instead of counts in the y-axis. First, we do it for the standard star. </a:t>
            </a:r>
            <a:endParaRPr sz="1800" dirty="0">
              <a:solidFill>
                <a:schemeClr val="dk2"/>
              </a:solidFill>
            </a:endParaRPr>
          </a:p>
          <a:p>
            <a:pPr marL="285750" lvl="0" indent="-285750" algn="l" rtl="0">
              <a:spcBef>
                <a:spcPts val="0"/>
              </a:spcBef>
              <a:spcAft>
                <a:spcPts val="0"/>
              </a:spcAft>
              <a:buFont typeface="Arial" panose="020B0604020202020204" pitchFamily="34" charset="0"/>
              <a:buChar char="•"/>
            </a:pPr>
            <a:r>
              <a:rPr lang="en" sz="1800" dirty="0">
                <a:solidFill>
                  <a:schemeClr val="dk2"/>
                </a:solidFill>
              </a:rPr>
              <a:t>It will be done with the help of the standard database provided by IRAF itself and this is done by using </a:t>
            </a:r>
            <a:r>
              <a:rPr lang="en" sz="1800" b="1" i="1" dirty="0">
                <a:solidFill>
                  <a:schemeClr val="dk2"/>
                </a:solidFill>
              </a:rPr>
              <a:t>standard </a:t>
            </a:r>
            <a:r>
              <a:rPr lang="en" sz="1800" dirty="0">
                <a:solidFill>
                  <a:schemeClr val="dk2"/>
                </a:solidFill>
              </a:rPr>
              <a:t>task. </a:t>
            </a:r>
            <a:endParaRPr sz="1800" b="1" i="1" dirty="0">
              <a:solidFill>
                <a:schemeClr val="dk2"/>
              </a:solidFill>
            </a:endParaRPr>
          </a:p>
        </p:txBody>
      </p:sp>
      <p:sp>
        <p:nvSpPr>
          <p:cNvPr id="2" name="Google Shape;176;p26">
            <a:extLst>
              <a:ext uri="{FF2B5EF4-FFF2-40B4-BE49-F238E27FC236}">
                <a16:creationId xmlns:a16="http://schemas.microsoft.com/office/drawing/2014/main" id="{029E350D-B2FD-FD75-5133-FC6D15D89E2F}"/>
              </a:ext>
            </a:extLst>
          </p:cNvPr>
          <p:cNvSpPr txBox="1"/>
          <p:nvPr/>
        </p:nvSpPr>
        <p:spPr>
          <a:xfrm>
            <a:off x="751752" y="0"/>
            <a:ext cx="7388100"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800" b="1" u="sng" dirty="0">
                <a:solidFill>
                  <a:srgbClr val="0B5394"/>
                </a:solidFill>
                <a:latin typeface="Times New Roman"/>
                <a:ea typeface="Times New Roman"/>
                <a:cs typeface="Times New Roman"/>
                <a:sym typeface="Times New Roman"/>
              </a:rPr>
              <a:t>FLUX CALIBRATION</a:t>
            </a:r>
            <a:endParaRPr sz="1800" b="1" u="sng" dirty="0">
              <a:solidFill>
                <a:srgbClr val="0B5394"/>
              </a:solidFill>
              <a:latin typeface="Times New Roman"/>
              <a:ea typeface="Times New Roman"/>
              <a:cs typeface="Times New Roman"/>
              <a:sym typeface="Times New Roman"/>
            </a:endParaRPr>
          </a:p>
        </p:txBody>
      </p:sp>
      <p:pic>
        <p:nvPicPr>
          <p:cNvPr id="7" name="Google Shape;180;p26">
            <a:extLst>
              <a:ext uri="{FF2B5EF4-FFF2-40B4-BE49-F238E27FC236}">
                <a16:creationId xmlns:a16="http://schemas.microsoft.com/office/drawing/2014/main" id="{F3874711-2029-C38F-90F8-2E2FD69B4367}"/>
              </a:ext>
            </a:extLst>
          </p:cNvPr>
          <p:cNvPicPr preferRelativeResize="0"/>
          <p:nvPr/>
        </p:nvPicPr>
        <p:blipFill>
          <a:blip r:embed="rId3">
            <a:alphaModFix/>
          </a:blip>
          <a:stretch>
            <a:fillRect/>
          </a:stretch>
        </p:blipFill>
        <p:spPr>
          <a:xfrm>
            <a:off x="2648693" y="2052291"/>
            <a:ext cx="4086825" cy="3028692"/>
          </a:xfrm>
          <a:prstGeom prst="rect">
            <a:avLst/>
          </a:prstGeom>
          <a:noFill/>
          <a:ln w="9525" cap="flat" cmpd="sng">
            <a:solidFill>
              <a:schemeClr val="dk2"/>
            </a:solidFill>
            <a:prstDash val="solid"/>
            <a:round/>
            <a:headEnd type="none" w="sm" len="sm"/>
            <a:tailEnd type="none" w="sm" len="sm"/>
          </a:ln>
        </p:spPr>
      </p:pic>
      <p:pic>
        <p:nvPicPr>
          <p:cNvPr id="9" name="Picture 8">
            <a:extLst>
              <a:ext uri="{FF2B5EF4-FFF2-40B4-BE49-F238E27FC236}">
                <a16:creationId xmlns:a16="http://schemas.microsoft.com/office/drawing/2014/main" id="{39AF4530-1CF3-681C-93E6-659482A2EB72}"/>
              </a:ext>
            </a:extLst>
          </p:cNvPr>
          <p:cNvPicPr>
            <a:picLocks noChangeAspect="1"/>
          </p:cNvPicPr>
          <p:nvPr/>
        </p:nvPicPr>
        <p:blipFill>
          <a:blip r:embed="rId4"/>
          <a:stretch>
            <a:fillRect/>
          </a:stretch>
        </p:blipFill>
        <p:spPr>
          <a:xfrm>
            <a:off x="633523" y="1618454"/>
            <a:ext cx="8117166" cy="338304"/>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4"/>
        <p:cNvGrpSpPr/>
        <p:nvPr/>
      </p:nvGrpSpPr>
      <p:grpSpPr>
        <a:xfrm>
          <a:off x="0" y="0"/>
          <a:ext cx="0" cy="0"/>
          <a:chOff x="0" y="0"/>
          <a:chExt cx="0" cy="0"/>
        </a:xfrm>
      </p:grpSpPr>
      <p:sp>
        <p:nvSpPr>
          <p:cNvPr id="188" name="Google Shape;188;p27"/>
          <p:cNvSpPr txBox="1"/>
          <p:nvPr/>
        </p:nvSpPr>
        <p:spPr>
          <a:xfrm>
            <a:off x="0" y="372531"/>
            <a:ext cx="9144000" cy="1307229"/>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800" dirty="0">
                <a:solidFill>
                  <a:schemeClr val="dk2"/>
                </a:solidFill>
              </a:rPr>
              <a:t>Now we have the wavelength calibrated spectrum but we want flux instead of counts in the y-axis. First, we do it for the standard star. </a:t>
            </a:r>
            <a:endParaRPr sz="1800" dirty="0">
              <a:solidFill>
                <a:schemeClr val="dk2"/>
              </a:solidFill>
            </a:endParaRPr>
          </a:p>
          <a:p>
            <a:pPr marL="285750" lvl="0" indent="-285750" algn="l" rtl="0">
              <a:spcBef>
                <a:spcPts val="0"/>
              </a:spcBef>
              <a:spcAft>
                <a:spcPts val="0"/>
              </a:spcAft>
              <a:buFont typeface="Arial" panose="020B0604020202020204" pitchFamily="34" charset="0"/>
              <a:buChar char="•"/>
            </a:pPr>
            <a:r>
              <a:rPr lang="en" sz="1800" dirty="0">
                <a:solidFill>
                  <a:schemeClr val="dk2"/>
                </a:solidFill>
              </a:rPr>
              <a:t>It will be done with the help of the standard database provided by IRAF itself and this is done by using </a:t>
            </a:r>
            <a:r>
              <a:rPr lang="en" sz="1800" b="1" i="1" dirty="0">
                <a:solidFill>
                  <a:schemeClr val="dk2"/>
                </a:solidFill>
              </a:rPr>
              <a:t>standard </a:t>
            </a:r>
            <a:r>
              <a:rPr lang="en" sz="1800" dirty="0">
                <a:solidFill>
                  <a:schemeClr val="dk2"/>
                </a:solidFill>
              </a:rPr>
              <a:t>task. </a:t>
            </a:r>
            <a:endParaRPr sz="1800" b="1" i="1" dirty="0">
              <a:solidFill>
                <a:schemeClr val="dk2"/>
              </a:solidFill>
            </a:endParaRPr>
          </a:p>
        </p:txBody>
      </p:sp>
      <p:sp>
        <p:nvSpPr>
          <p:cNvPr id="2" name="Google Shape;176;p26">
            <a:extLst>
              <a:ext uri="{FF2B5EF4-FFF2-40B4-BE49-F238E27FC236}">
                <a16:creationId xmlns:a16="http://schemas.microsoft.com/office/drawing/2014/main" id="{029E350D-B2FD-FD75-5133-FC6D15D89E2F}"/>
              </a:ext>
            </a:extLst>
          </p:cNvPr>
          <p:cNvSpPr txBox="1"/>
          <p:nvPr/>
        </p:nvSpPr>
        <p:spPr>
          <a:xfrm>
            <a:off x="751752" y="0"/>
            <a:ext cx="7388100"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800" b="1" u="sng" dirty="0">
                <a:solidFill>
                  <a:srgbClr val="0B5394"/>
                </a:solidFill>
                <a:latin typeface="Times New Roman"/>
                <a:ea typeface="Times New Roman"/>
                <a:cs typeface="Times New Roman"/>
                <a:sym typeface="Times New Roman"/>
              </a:rPr>
              <a:t>FLUX CALIBRATION</a:t>
            </a:r>
            <a:endParaRPr sz="1800" b="1" u="sng" dirty="0">
              <a:solidFill>
                <a:srgbClr val="0B5394"/>
              </a:solidFill>
              <a:latin typeface="Times New Roman"/>
              <a:ea typeface="Times New Roman"/>
              <a:cs typeface="Times New Roman"/>
              <a:sym typeface="Times New Roman"/>
            </a:endParaRPr>
          </a:p>
        </p:txBody>
      </p:sp>
      <p:pic>
        <p:nvPicPr>
          <p:cNvPr id="7" name="Google Shape;180;p26">
            <a:extLst>
              <a:ext uri="{FF2B5EF4-FFF2-40B4-BE49-F238E27FC236}">
                <a16:creationId xmlns:a16="http://schemas.microsoft.com/office/drawing/2014/main" id="{F3874711-2029-C38F-90F8-2E2FD69B4367}"/>
              </a:ext>
            </a:extLst>
          </p:cNvPr>
          <p:cNvPicPr preferRelativeResize="0"/>
          <p:nvPr/>
        </p:nvPicPr>
        <p:blipFill>
          <a:blip r:embed="rId3">
            <a:alphaModFix/>
          </a:blip>
          <a:stretch>
            <a:fillRect/>
          </a:stretch>
        </p:blipFill>
        <p:spPr>
          <a:xfrm>
            <a:off x="358977" y="2052291"/>
            <a:ext cx="4086825" cy="3028692"/>
          </a:xfrm>
          <a:prstGeom prst="rect">
            <a:avLst/>
          </a:prstGeom>
          <a:noFill/>
          <a:ln w="9525" cap="flat" cmpd="sng">
            <a:solidFill>
              <a:schemeClr val="dk2"/>
            </a:solidFill>
            <a:prstDash val="solid"/>
            <a:round/>
            <a:headEnd type="none" w="sm" len="sm"/>
            <a:tailEnd type="none" w="sm" len="sm"/>
          </a:ln>
        </p:spPr>
      </p:pic>
      <p:pic>
        <p:nvPicPr>
          <p:cNvPr id="9" name="Picture 8">
            <a:extLst>
              <a:ext uri="{FF2B5EF4-FFF2-40B4-BE49-F238E27FC236}">
                <a16:creationId xmlns:a16="http://schemas.microsoft.com/office/drawing/2014/main" id="{39AF4530-1CF3-681C-93E6-659482A2EB72}"/>
              </a:ext>
            </a:extLst>
          </p:cNvPr>
          <p:cNvPicPr>
            <a:picLocks noChangeAspect="1"/>
          </p:cNvPicPr>
          <p:nvPr/>
        </p:nvPicPr>
        <p:blipFill>
          <a:blip r:embed="rId4"/>
          <a:stretch>
            <a:fillRect/>
          </a:stretch>
        </p:blipFill>
        <p:spPr>
          <a:xfrm>
            <a:off x="633523" y="1618454"/>
            <a:ext cx="8117166" cy="338304"/>
          </a:xfrm>
          <a:prstGeom prst="rect">
            <a:avLst/>
          </a:prstGeom>
        </p:spPr>
      </p:pic>
      <p:pic>
        <p:nvPicPr>
          <p:cNvPr id="1026" name="Picture 2">
            <a:extLst>
              <a:ext uri="{FF2B5EF4-FFF2-40B4-BE49-F238E27FC236}">
                <a16:creationId xmlns:a16="http://schemas.microsoft.com/office/drawing/2014/main" id="{DAD2EA89-039B-8834-A51B-D59F71300E8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2527" y="2377599"/>
            <a:ext cx="4572000" cy="2378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06788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84"/>
        <p:cNvGrpSpPr/>
        <p:nvPr/>
      </p:nvGrpSpPr>
      <p:grpSpPr>
        <a:xfrm>
          <a:off x="0" y="0"/>
          <a:ext cx="0" cy="0"/>
          <a:chOff x="0" y="0"/>
          <a:chExt cx="0" cy="0"/>
        </a:xfrm>
      </p:grpSpPr>
      <p:sp>
        <p:nvSpPr>
          <p:cNvPr id="188" name="Google Shape;188;p27"/>
          <p:cNvSpPr txBox="1"/>
          <p:nvPr/>
        </p:nvSpPr>
        <p:spPr>
          <a:xfrm>
            <a:off x="0" y="372532"/>
            <a:ext cx="9144000" cy="809498"/>
          </a:xfrm>
          <a:prstGeom prst="rect">
            <a:avLst/>
          </a:prstGeom>
          <a:noFill/>
          <a:ln>
            <a:noFill/>
          </a:ln>
        </p:spPr>
        <p:txBody>
          <a:bodyPr spcFirstLastPara="1" wrap="square" lIns="91425" tIns="91425" rIns="91425" bIns="91425" anchor="t" anchorCtr="0">
            <a:noAutofit/>
          </a:bodyPr>
          <a:lstStyle/>
          <a:p>
            <a:pPr marL="285750" lvl="0" indent="-285750" algn="l" rtl="0">
              <a:spcBef>
                <a:spcPts val="0"/>
              </a:spcBef>
              <a:spcAft>
                <a:spcPts val="0"/>
              </a:spcAft>
              <a:buFont typeface="Arial" panose="020B0604020202020204" pitchFamily="34" charset="0"/>
              <a:buChar char="•"/>
            </a:pPr>
            <a:r>
              <a:rPr lang="en" sz="1800" dirty="0">
                <a:solidFill>
                  <a:schemeClr val="dk2"/>
                </a:solidFill>
              </a:rPr>
              <a:t>Now this information is used to do the Flux Calibration in the source using the tasks </a:t>
            </a:r>
            <a:r>
              <a:rPr lang="en" sz="1800" b="1" i="1" dirty="0">
                <a:solidFill>
                  <a:schemeClr val="dk2"/>
                </a:solidFill>
              </a:rPr>
              <a:t>sensfunc</a:t>
            </a:r>
            <a:r>
              <a:rPr lang="en" sz="1800" dirty="0">
                <a:solidFill>
                  <a:schemeClr val="dk2"/>
                </a:solidFill>
              </a:rPr>
              <a:t> and </a:t>
            </a:r>
            <a:r>
              <a:rPr lang="en" sz="1800" b="1" i="1" dirty="0">
                <a:solidFill>
                  <a:schemeClr val="dk2"/>
                </a:solidFill>
              </a:rPr>
              <a:t>calibrate</a:t>
            </a:r>
            <a:r>
              <a:rPr lang="en" sz="1800" dirty="0">
                <a:solidFill>
                  <a:schemeClr val="dk2"/>
                </a:solidFill>
              </a:rPr>
              <a:t>.</a:t>
            </a:r>
            <a:endParaRPr sz="1800" dirty="0">
              <a:solidFill>
                <a:schemeClr val="dk2"/>
              </a:solidFill>
            </a:endParaRPr>
          </a:p>
        </p:txBody>
      </p:sp>
      <p:sp>
        <p:nvSpPr>
          <p:cNvPr id="2" name="Google Shape;176;p26">
            <a:extLst>
              <a:ext uri="{FF2B5EF4-FFF2-40B4-BE49-F238E27FC236}">
                <a16:creationId xmlns:a16="http://schemas.microsoft.com/office/drawing/2014/main" id="{029E350D-B2FD-FD75-5133-FC6D15D89E2F}"/>
              </a:ext>
            </a:extLst>
          </p:cNvPr>
          <p:cNvSpPr txBox="1"/>
          <p:nvPr/>
        </p:nvSpPr>
        <p:spPr>
          <a:xfrm>
            <a:off x="751752" y="0"/>
            <a:ext cx="7388100" cy="503184"/>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Clr>
                <a:schemeClr val="dk1"/>
              </a:buClr>
              <a:buSzPts val="1100"/>
              <a:buFont typeface="Arial"/>
              <a:buNone/>
            </a:pPr>
            <a:r>
              <a:rPr lang="en" sz="1800" b="1" u="sng" dirty="0">
                <a:solidFill>
                  <a:srgbClr val="0B5394"/>
                </a:solidFill>
                <a:latin typeface="Times New Roman"/>
                <a:ea typeface="Times New Roman"/>
                <a:cs typeface="Times New Roman"/>
                <a:sym typeface="Times New Roman"/>
              </a:rPr>
              <a:t>FLUX CALIBRATION</a:t>
            </a:r>
            <a:endParaRPr sz="1800" b="1" u="sng" dirty="0">
              <a:solidFill>
                <a:srgbClr val="0B5394"/>
              </a:solidFill>
              <a:latin typeface="Times New Roman"/>
              <a:ea typeface="Times New Roman"/>
              <a:cs typeface="Times New Roman"/>
              <a:sym typeface="Times New Roman"/>
            </a:endParaRPr>
          </a:p>
        </p:txBody>
      </p:sp>
      <p:pic>
        <p:nvPicPr>
          <p:cNvPr id="1026" name="Picture 2">
            <a:extLst>
              <a:ext uri="{FF2B5EF4-FFF2-40B4-BE49-F238E27FC236}">
                <a16:creationId xmlns:a16="http://schemas.microsoft.com/office/drawing/2014/main" id="{DAD2EA89-039B-8834-A51B-D59F71300E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54562"/>
            <a:ext cx="4572000" cy="237807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B637FE2-09D6-B19A-A93F-DC400B719424}"/>
              </a:ext>
            </a:extLst>
          </p:cNvPr>
          <p:cNvPicPr>
            <a:picLocks noChangeAspect="1"/>
          </p:cNvPicPr>
          <p:nvPr/>
        </p:nvPicPr>
        <p:blipFill>
          <a:blip r:embed="rId4"/>
          <a:stretch>
            <a:fillRect/>
          </a:stretch>
        </p:blipFill>
        <p:spPr>
          <a:xfrm>
            <a:off x="4572000" y="1560139"/>
            <a:ext cx="4572001" cy="2372498"/>
          </a:xfrm>
          <a:prstGeom prst="rect">
            <a:avLst/>
          </a:prstGeom>
        </p:spPr>
      </p:pic>
    </p:spTree>
    <p:extLst>
      <p:ext uri="{BB962C8B-B14F-4D97-AF65-F5344CB8AC3E}">
        <p14:creationId xmlns:p14="http://schemas.microsoft.com/office/powerpoint/2010/main" val="544415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1"/>
        <p:cNvGrpSpPr/>
        <p:nvPr/>
      </p:nvGrpSpPr>
      <p:grpSpPr>
        <a:xfrm>
          <a:off x="0" y="0"/>
          <a:ext cx="0" cy="0"/>
          <a:chOff x="0" y="0"/>
          <a:chExt cx="0" cy="0"/>
        </a:xfrm>
      </p:grpSpPr>
      <p:sp>
        <p:nvSpPr>
          <p:cNvPr id="213" name="Google Shape;213;p30"/>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 name="Google Shape;207;p29">
            <a:extLst>
              <a:ext uri="{FF2B5EF4-FFF2-40B4-BE49-F238E27FC236}">
                <a16:creationId xmlns:a16="http://schemas.microsoft.com/office/drawing/2014/main" id="{1DF16167-1142-1FEB-AF8C-9F23A9D2A932}"/>
              </a:ext>
            </a:extLst>
          </p:cNvPr>
          <p:cNvPicPr preferRelativeResize="0"/>
          <p:nvPr/>
        </p:nvPicPr>
        <p:blipFill rotWithShape="1">
          <a:blip r:embed="rId3">
            <a:alphaModFix/>
          </a:blip>
          <a:srcRect t="3857" b="6498"/>
          <a:stretch/>
        </p:blipFill>
        <p:spPr>
          <a:xfrm>
            <a:off x="311700" y="758282"/>
            <a:ext cx="8653880" cy="4270917"/>
          </a:xfrm>
          <a:prstGeom prst="rect">
            <a:avLst/>
          </a:prstGeom>
          <a:noFill/>
          <a:ln>
            <a:noFill/>
          </a:ln>
        </p:spPr>
      </p:pic>
      <p:sp>
        <p:nvSpPr>
          <p:cNvPr id="4" name="TextBox 3">
            <a:extLst>
              <a:ext uri="{FF2B5EF4-FFF2-40B4-BE49-F238E27FC236}">
                <a16:creationId xmlns:a16="http://schemas.microsoft.com/office/drawing/2014/main" id="{E0DEB49E-A9F1-ADA2-0A1C-F738A95164C1}"/>
              </a:ext>
            </a:extLst>
          </p:cNvPr>
          <p:cNvSpPr txBox="1"/>
          <p:nvPr/>
        </p:nvSpPr>
        <p:spPr>
          <a:xfrm>
            <a:off x="2085278" y="254220"/>
            <a:ext cx="4572000" cy="320280"/>
          </a:xfrm>
          <a:prstGeom prst="rect">
            <a:avLst/>
          </a:prstGeom>
          <a:noFill/>
        </p:spPr>
        <p:txBody>
          <a:bodyPr wrap="square">
            <a:spAutoFit/>
          </a:bodyPr>
          <a:lstStyle/>
          <a:p>
            <a:pPr marL="0" lvl="0" indent="0" algn="ctr" rtl="0">
              <a:lnSpc>
                <a:spcPct val="115000"/>
              </a:lnSpc>
              <a:spcBef>
                <a:spcPts val="0"/>
              </a:spcBef>
              <a:spcAft>
                <a:spcPts val="0"/>
              </a:spcAft>
              <a:buClr>
                <a:schemeClr val="dk1"/>
              </a:buClr>
              <a:buSzPts val="1100"/>
              <a:buFont typeface="Arial"/>
              <a:buNone/>
            </a:pPr>
            <a:r>
              <a:rPr lang="en-IN" b="1" u="sng" dirty="0">
                <a:solidFill>
                  <a:srgbClr val="0B5394"/>
                </a:solidFill>
                <a:latin typeface="Times New Roman"/>
                <a:ea typeface="Times New Roman"/>
                <a:cs typeface="Times New Roman"/>
                <a:sym typeface="Times New Roman"/>
              </a:rPr>
              <a:t>RESULT AND CONCLUSION</a:t>
            </a:r>
            <a:endParaRPr lang="en-IN" sz="1400" b="1" u="sng" dirty="0">
              <a:solidFill>
                <a:srgbClr val="0B5394"/>
              </a:solidFill>
              <a:latin typeface="Times New Roman"/>
              <a:ea typeface="Times New Roman"/>
              <a:cs typeface="Times New Roman"/>
              <a:sym typeface="Times New Roman"/>
            </a:endParaRPr>
          </a:p>
        </p:txBody>
      </p:sp>
      <p:sp>
        <p:nvSpPr>
          <p:cNvPr id="7" name="Oval 6">
            <a:extLst>
              <a:ext uri="{FF2B5EF4-FFF2-40B4-BE49-F238E27FC236}">
                <a16:creationId xmlns:a16="http://schemas.microsoft.com/office/drawing/2014/main" id="{7576EC7F-2764-FCC7-03ED-AD2E0CE48803}"/>
              </a:ext>
            </a:extLst>
          </p:cNvPr>
          <p:cNvSpPr/>
          <p:nvPr/>
        </p:nvSpPr>
        <p:spPr>
          <a:xfrm>
            <a:off x="2374136" y="2175057"/>
            <a:ext cx="386576" cy="2535044"/>
          </a:xfrm>
          <a:prstGeom prst="ellipse">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IN"/>
          </a:p>
        </p:txBody>
      </p:sp>
      <p:sp>
        <p:nvSpPr>
          <p:cNvPr id="8" name="TextBox 7">
            <a:extLst>
              <a:ext uri="{FF2B5EF4-FFF2-40B4-BE49-F238E27FC236}">
                <a16:creationId xmlns:a16="http://schemas.microsoft.com/office/drawing/2014/main" id="{BE5929D8-504C-8B97-2F1B-8B17CB01C4CD}"/>
              </a:ext>
            </a:extLst>
          </p:cNvPr>
          <p:cNvSpPr txBox="1"/>
          <p:nvPr/>
        </p:nvSpPr>
        <p:spPr>
          <a:xfrm>
            <a:off x="6192644" y="1628078"/>
            <a:ext cx="464634" cy="307777"/>
          </a:xfrm>
          <a:prstGeom prst="rect">
            <a:avLst/>
          </a:prstGeom>
          <a:noFill/>
        </p:spPr>
        <p:txBody>
          <a:bodyPr wrap="square" rtlCol="0">
            <a:spAutoFit/>
          </a:bodyPr>
          <a:lstStyle/>
          <a:p>
            <a:r>
              <a:rPr lang="en-IN" dirty="0">
                <a:solidFill>
                  <a:schemeClr val="bg1"/>
                </a:solidFill>
              </a:rPr>
              <a:t>H</a:t>
            </a:r>
            <a:r>
              <a:rPr lang="el-GR" baseline="-25000" dirty="0">
                <a:solidFill>
                  <a:schemeClr val="bg1"/>
                </a:solidFill>
              </a:rPr>
              <a:t>α</a:t>
            </a:r>
            <a:endParaRPr lang="en-IN" baseline="-25000" dirty="0">
              <a:solidFill>
                <a:schemeClr val="bg1"/>
              </a:solidFill>
            </a:endParaRPr>
          </a:p>
        </p:txBody>
      </p:sp>
      <p:sp>
        <p:nvSpPr>
          <p:cNvPr id="9" name="TextBox 8">
            <a:extLst>
              <a:ext uri="{FF2B5EF4-FFF2-40B4-BE49-F238E27FC236}">
                <a16:creationId xmlns:a16="http://schemas.microsoft.com/office/drawing/2014/main" id="{E0AC2AC3-ACCF-66B6-0B56-EB0EB66BA071}"/>
              </a:ext>
            </a:extLst>
          </p:cNvPr>
          <p:cNvSpPr txBox="1"/>
          <p:nvPr/>
        </p:nvSpPr>
        <p:spPr>
          <a:xfrm>
            <a:off x="2887383" y="1221739"/>
            <a:ext cx="464634" cy="307777"/>
          </a:xfrm>
          <a:prstGeom prst="rect">
            <a:avLst/>
          </a:prstGeom>
          <a:noFill/>
        </p:spPr>
        <p:txBody>
          <a:bodyPr wrap="square" rtlCol="0">
            <a:spAutoFit/>
          </a:bodyPr>
          <a:lstStyle/>
          <a:p>
            <a:r>
              <a:rPr lang="en-IN" dirty="0">
                <a:solidFill>
                  <a:schemeClr val="bg1"/>
                </a:solidFill>
              </a:rPr>
              <a:t>H</a:t>
            </a:r>
            <a:r>
              <a:rPr lang="el-GR" baseline="-25000" dirty="0">
                <a:solidFill>
                  <a:schemeClr val="bg1"/>
                </a:solidFill>
              </a:rPr>
              <a:t>β</a:t>
            </a:r>
            <a:endParaRPr lang="en-IN" baseline="-25000" dirty="0">
              <a:solidFill>
                <a:schemeClr val="bg1"/>
              </a:solidFill>
            </a:endParaRPr>
          </a:p>
        </p:txBody>
      </p:sp>
      <p:sp>
        <p:nvSpPr>
          <p:cNvPr id="10" name="TextBox 9">
            <a:extLst>
              <a:ext uri="{FF2B5EF4-FFF2-40B4-BE49-F238E27FC236}">
                <a16:creationId xmlns:a16="http://schemas.microsoft.com/office/drawing/2014/main" id="{628EA6BA-E190-66D9-8214-96BC29AA7ED9}"/>
              </a:ext>
            </a:extLst>
          </p:cNvPr>
          <p:cNvSpPr txBox="1"/>
          <p:nvPr/>
        </p:nvSpPr>
        <p:spPr>
          <a:xfrm>
            <a:off x="1852961" y="1360173"/>
            <a:ext cx="464634" cy="307777"/>
          </a:xfrm>
          <a:prstGeom prst="rect">
            <a:avLst/>
          </a:prstGeom>
          <a:noFill/>
        </p:spPr>
        <p:txBody>
          <a:bodyPr wrap="square" rtlCol="0">
            <a:spAutoFit/>
          </a:bodyPr>
          <a:lstStyle/>
          <a:p>
            <a:r>
              <a:rPr lang="en-IN" dirty="0">
                <a:solidFill>
                  <a:schemeClr val="bg1"/>
                </a:solidFill>
              </a:rPr>
              <a:t>H</a:t>
            </a:r>
            <a:r>
              <a:rPr lang="el-GR" baseline="-25000" dirty="0">
                <a:solidFill>
                  <a:schemeClr val="bg1"/>
                </a:solidFill>
              </a:rPr>
              <a:t>γ</a:t>
            </a:r>
            <a:endParaRPr lang="en-IN" baseline="-25000" dirty="0">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217"/>
        <p:cNvGrpSpPr/>
        <p:nvPr/>
      </p:nvGrpSpPr>
      <p:grpSpPr>
        <a:xfrm>
          <a:off x="0" y="0"/>
          <a:ext cx="0" cy="0"/>
          <a:chOff x="0" y="0"/>
          <a:chExt cx="0" cy="0"/>
        </a:xfrm>
      </p:grpSpPr>
      <p:sp>
        <p:nvSpPr>
          <p:cNvPr id="218" name="Google Shape;218;p31"/>
          <p:cNvSpPr txBox="1"/>
          <p:nvPr/>
        </p:nvSpPr>
        <p:spPr>
          <a:xfrm>
            <a:off x="1114775" y="1135950"/>
            <a:ext cx="6956700" cy="269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endParaRPr sz="5000" dirty="0">
              <a:solidFill>
                <a:schemeClr val="dk2"/>
              </a:solidFill>
              <a:latin typeface="Arial Rounded MT Bold" panose="020F0704030504030204" pitchFamily="34" charset="0"/>
            </a:endParaRPr>
          </a:p>
          <a:p>
            <a:pPr marL="0" lvl="0" indent="0" algn="ctr" rtl="0">
              <a:spcBef>
                <a:spcPts val="0"/>
              </a:spcBef>
              <a:spcAft>
                <a:spcPts val="0"/>
              </a:spcAft>
              <a:buNone/>
            </a:pPr>
            <a:r>
              <a:rPr lang="en" sz="5000" dirty="0">
                <a:solidFill>
                  <a:schemeClr val="dk2"/>
                </a:solidFill>
                <a:latin typeface="Arial Rounded MT Bold" panose="020F0704030504030204" pitchFamily="34" charset="0"/>
              </a:rPr>
              <a:t>THANK YOU!</a:t>
            </a:r>
            <a:endParaRPr sz="5000" dirty="0">
              <a:solidFill>
                <a:schemeClr val="dk2"/>
              </a:solidFill>
              <a:latin typeface="Arial Rounded MT Bold" panose="020F070403050403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65"/>
        <p:cNvGrpSpPr/>
        <p:nvPr/>
      </p:nvGrpSpPr>
      <p:grpSpPr>
        <a:xfrm>
          <a:off x="0" y="0"/>
          <a:ext cx="0" cy="0"/>
          <a:chOff x="0" y="0"/>
          <a:chExt cx="0" cy="0"/>
        </a:xfrm>
      </p:grpSpPr>
      <p:sp>
        <p:nvSpPr>
          <p:cNvPr id="66" name="Google Shape;66;p15"/>
          <p:cNvSpPr txBox="1">
            <a:spLocks noGrp="1"/>
          </p:cNvSpPr>
          <p:nvPr>
            <p:ph type="title"/>
          </p:nvPr>
        </p:nvSpPr>
        <p:spPr>
          <a:xfrm>
            <a:off x="942600" y="-115875"/>
            <a:ext cx="7258800" cy="755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u="sng" dirty="0">
                <a:solidFill>
                  <a:schemeClr val="accent1">
                    <a:lumMod val="50000"/>
                  </a:schemeClr>
                </a:solidFill>
                <a:latin typeface="Playfair Display"/>
                <a:ea typeface="Playfair Display"/>
                <a:cs typeface="Playfair Display"/>
                <a:sym typeface="Playfair Display"/>
              </a:rPr>
              <a:t>Magnetic Cataclysmic Variables</a:t>
            </a:r>
            <a:endParaRPr b="1" u="sng" dirty="0">
              <a:solidFill>
                <a:schemeClr val="accent1">
                  <a:lumMod val="50000"/>
                </a:schemeClr>
              </a:solidFill>
              <a:latin typeface="Playfair Display"/>
              <a:ea typeface="Playfair Display"/>
              <a:cs typeface="Playfair Display"/>
              <a:sym typeface="Playfair Display"/>
            </a:endParaRPr>
          </a:p>
        </p:txBody>
      </p:sp>
      <p:sp>
        <p:nvSpPr>
          <p:cNvPr id="67" name="Google Shape;67;p15"/>
          <p:cNvSpPr txBox="1">
            <a:spLocks noGrp="1"/>
          </p:cNvSpPr>
          <p:nvPr>
            <p:ph type="body" idx="1"/>
          </p:nvPr>
        </p:nvSpPr>
        <p:spPr>
          <a:xfrm>
            <a:off x="311699" y="639813"/>
            <a:ext cx="8757959" cy="983100"/>
          </a:xfrm>
          <a:prstGeom prst="rect">
            <a:avLst/>
          </a:prstGeom>
        </p:spPr>
        <p:txBody>
          <a:bodyPr spcFirstLastPara="1" wrap="square" lIns="91425" tIns="91425" rIns="91425" bIns="91425" anchor="t" anchorCtr="0">
            <a:noAutofit/>
          </a:bodyPr>
          <a:lstStyle/>
          <a:p>
            <a:pPr marL="457200" lvl="0" indent="-315912" algn="l" rtl="0">
              <a:lnSpc>
                <a:spcPct val="190000"/>
              </a:lnSpc>
              <a:spcBef>
                <a:spcPts val="0"/>
              </a:spcBef>
              <a:spcAft>
                <a:spcPts val="0"/>
              </a:spcAft>
              <a:buClr>
                <a:schemeClr val="dk1"/>
              </a:buClr>
              <a:buSzPts val="1375"/>
              <a:buChar char="●"/>
            </a:pPr>
            <a:r>
              <a:rPr lang="en-US" sz="1375" b="0" i="0" u="none" strike="noStrike" dirty="0">
                <a:solidFill>
                  <a:srgbClr val="000000"/>
                </a:solidFill>
                <a:effectLst/>
                <a:latin typeface="Arial" panose="020B0604020202020204" pitchFamily="34" charset="0"/>
              </a:rPr>
              <a:t>A specific type of binary star system characterized by a primary white dwarf and a secondary red dwarf.</a:t>
            </a:r>
          </a:p>
          <a:p>
            <a:pPr marL="457200" lvl="0" indent="-315912" algn="l" rtl="0">
              <a:lnSpc>
                <a:spcPct val="190000"/>
              </a:lnSpc>
              <a:spcBef>
                <a:spcPts val="0"/>
              </a:spcBef>
              <a:spcAft>
                <a:spcPts val="0"/>
              </a:spcAft>
              <a:buClr>
                <a:schemeClr val="dk1"/>
              </a:buClr>
              <a:buSzPts val="1375"/>
              <a:buChar char="●"/>
            </a:pPr>
            <a:r>
              <a:rPr lang="en-US" sz="1375" dirty="0">
                <a:solidFill>
                  <a:schemeClr val="dk1"/>
                </a:solidFill>
              </a:rPr>
              <a:t>The presence of this magnetic field disrupts the formation of traditional accretion disk.</a:t>
            </a:r>
          </a:p>
          <a:p>
            <a:pPr marL="0" lvl="0" indent="0" algn="l" rtl="0">
              <a:lnSpc>
                <a:spcPct val="190000"/>
              </a:lnSpc>
              <a:spcBef>
                <a:spcPts val="1200"/>
              </a:spcBef>
              <a:spcAft>
                <a:spcPts val="1200"/>
              </a:spcAft>
              <a:buSzPts val="688"/>
              <a:buNone/>
            </a:pPr>
            <a:endParaRPr sz="1375" dirty="0"/>
          </a:p>
        </p:txBody>
      </p:sp>
      <p:grpSp>
        <p:nvGrpSpPr>
          <p:cNvPr id="68" name="Google Shape;68;p15"/>
          <p:cNvGrpSpPr/>
          <p:nvPr/>
        </p:nvGrpSpPr>
        <p:grpSpPr>
          <a:xfrm>
            <a:off x="1540243" y="1412300"/>
            <a:ext cx="6063497" cy="1107886"/>
            <a:chOff x="1179506" y="1052414"/>
            <a:chExt cx="7261673" cy="1774889"/>
          </a:xfrm>
        </p:grpSpPr>
        <p:cxnSp>
          <p:nvCxnSpPr>
            <p:cNvPr id="69" name="Google Shape;69;p15"/>
            <p:cNvCxnSpPr>
              <a:stCxn id="70" idx="2"/>
              <a:endCxn id="71" idx="0"/>
            </p:cNvCxnSpPr>
            <p:nvPr/>
          </p:nvCxnSpPr>
          <p:spPr>
            <a:xfrm rot="-5400000" flipH="1">
              <a:off x="5772609" y="635714"/>
              <a:ext cx="606000" cy="2608200"/>
            </a:xfrm>
            <a:prstGeom prst="bentConnector3">
              <a:avLst>
                <a:gd name="adj1" fmla="val 50007"/>
              </a:avLst>
            </a:prstGeom>
            <a:noFill/>
            <a:ln w="9525" cap="flat" cmpd="sng">
              <a:solidFill>
                <a:srgbClr val="561561"/>
              </a:solidFill>
              <a:prstDash val="solid"/>
              <a:round/>
              <a:headEnd type="diamond" w="med" len="med"/>
              <a:tailEnd type="diamond" w="med" len="med"/>
            </a:ln>
          </p:spPr>
        </p:cxnSp>
        <p:cxnSp>
          <p:nvCxnSpPr>
            <p:cNvPr id="72" name="Google Shape;72;p15"/>
            <p:cNvCxnSpPr>
              <a:stCxn id="73" idx="0"/>
              <a:endCxn id="70" idx="2"/>
            </p:cNvCxnSpPr>
            <p:nvPr/>
          </p:nvCxnSpPr>
          <p:spPr>
            <a:xfrm rot="-5400000">
              <a:off x="3057056" y="528403"/>
              <a:ext cx="606000" cy="2823000"/>
            </a:xfrm>
            <a:prstGeom prst="bentConnector3">
              <a:avLst>
                <a:gd name="adj1" fmla="val 50007"/>
              </a:avLst>
            </a:prstGeom>
            <a:noFill/>
            <a:ln w="9525" cap="flat" cmpd="sng">
              <a:solidFill>
                <a:srgbClr val="561561"/>
              </a:solidFill>
              <a:prstDash val="solid"/>
              <a:round/>
              <a:headEnd type="diamond" w="med" len="med"/>
              <a:tailEnd type="diamond" w="med" len="med"/>
            </a:ln>
          </p:spPr>
        </p:cxnSp>
        <p:sp>
          <p:nvSpPr>
            <p:cNvPr id="70" name="Google Shape;70;p15"/>
            <p:cNvSpPr txBox="1"/>
            <p:nvPr/>
          </p:nvSpPr>
          <p:spPr>
            <a:xfrm>
              <a:off x="3802959" y="1052414"/>
              <a:ext cx="1937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rgbClr val="701C7F"/>
                  </a:solidFill>
                  <a:latin typeface="Roboto"/>
                  <a:ea typeface="Roboto"/>
                  <a:cs typeface="Roboto"/>
                  <a:sym typeface="Roboto"/>
                </a:rPr>
                <a:t>Magnetic CVs</a:t>
              </a:r>
              <a:endParaRPr dirty="0">
                <a:solidFill>
                  <a:srgbClr val="701C7F"/>
                </a:solidFill>
                <a:latin typeface="Roboto"/>
                <a:ea typeface="Roboto"/>
                <a:cs typeface="Roboto"/>
                <a:sym typeface="Roboto"/>
              </a:endParaRPr>
            </a:p>
          </p:txBody>
        </p:sp>
        <p:sp>
          <p:nvSpPr>
            <p:cNvPr id="73" name="Google Shape;73;p15"/>
            <p:cNvSpPr txBox="1"/>
            <p:nvPr/>
          </p:nvSpPr>
          <p:spPr>
            <a:xfrm>
              <a:off x="1179506" y="2242903"/>
              <a:ext cx="15381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01C7F"/>
                  </a:solidFill>
                  <a:latin typeface="Roboto"/>
                  <a:ea typeface="Roboto"/>
                  <a:cs typeface="Roboto"/>
                  <a:sym typeface="Roboto"/>
                </a:rPr>
                <a:t>Polars</a:t>
              </a:r>
              <a:endParaRPr>
                <a:solidFill>
                  <a:srgbClr val="701C7F"/>
                </a:solidFill>
                <a:latin typeface="Roboto"/>
                <a:ea typeface="Roboto"/>
                <a:cs typeface="Roboto"/>
                <a:sym typeface="Roboto"/>
              </a:endParaRPr>
            </a:p>
          </p:txBody>
        </p:sp>
        <p:sp>
          <p:nvSpPr>
            <p:cNvPr id="71" name="Google Shape;71;p15"/>
            <p:cNvSpPr txBox="1"/>
            <p:nvPr/>
          </p:nvSpPr>
          <p:spPr>
            <a:xfrm>
              <a:off x="6318379" y="2242898"/>
              <a:ext cx="2122800" cy="584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701C7F"/>
                  </a:solidFill>
                  <a:latin typeface="Roboto"/>
                  <a:ea typeface="Roboto"/>
                  <a:cs typeface="Roboto"/>
                  <a:sym typeface="Roboto"/>
                </a:rPr>
                <a:t>Intermediate Polars</a:t>
              </a:r>
              <a:endParaRPr>
                <a:solidFill>
                  <a:srgbClr val="701C7F"/>
                </a:solidFill>
                <a:latin typeface="Roboto"/>
                <a:ea typeface="Roboto"/>
                <a:cs typeface="Roboto"/>
                <a:sym typeface="Roboto"/>
              </a:endParaRPr>
            </a:p>
          </p:txBody>
        </p:sp>
      </p:grpSp>
      <p:sp>
        <p:nvSpPr>
          <p:cNvPr id="74" name="Google Shape;74;p15"/>
          <p:cNvSpPr txBox="1"/>
          <p:nvPr/>
        </p:nvSpPr>
        <p:spPr>
          <a:xfrm>
            <a:off x="609650" y="2392650"/>
            <a:ext cx="3495600" cy="14940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Clr>
                <a:schemeClr val="dk1"/>
              </a:buClr>
              <a:buSzPts val="1100"/>
              <a:buFont typeface="Arial"/>
              <a:buNone/>
            </a:pPr>
            <a:r>
              <a:rPr lang="en" dirty="0">
                <a:solidFill>
                  <a:schemeClr val="dk1"/>
                </a:solidFill>
              </a:rPr>
              <a:t>Magnetic field strong enough to control the accretion flow, preventing the formation of an accretion disc and generating the signatures of magnetic accretion.</a:t>
            </a:r>
            <a:endParaRPr b="1" dirty="0">
              <a:solidFill>
                <a:schemeClr val="dk1"/>
              </a:solidFill>
            </a:endParaRPr>
          </a:p>
          <a:p>
            <a:pPr marL="0" lvl="0" indent="0" algn="just" rtl="0">
              <a:spcBef>
                <a:spcPts val="0"/>
              </a:spcBef>
              <a:spcAft>
                <a:spcPts val="0"/>
              </a:spcAft>
              <a:buNone/>
            </a:pPr>
            <a:endParaRPr dirty="0">
              <a:solidFill>
                <a:schemeClr val="dk2"/>
              </a:solidFill>
            </a:endParaRPr>
          </a:p>
        </p:txBody>
      </p:sp>
      <p:sp>
        <p:nvSpPr>
          <p:cNvPr id="75" name="Google Shape;75;p15"/>
          <p:cNvSpPr txBox="1"/>
          <p:nvPr/>
        </p:nvSpPr>
        <p:spPr>
          <a:xfrm>
            <a:off x="5143500" y="2392650"/>
            <a:ext cx="3610200" cy="1088100"/>
          </a:xfrm>
          <a:prstGeom prst="rect">
            <a:avLst/>
          </a:prstGeom>
          <a:noFill/>
          <a:ln>
            <a:noFill/>
          </a:ln>
        </p:spPr>
        <p:txBody>
          <a:bodyPr spcFirstLastPara="1" wrap="square" lIns="91425" tIns="91425" rIns="91425" bIns="91425" anchor="t" anchorCtr="0">
            <a:noAutofit/>
          </a:bodyPr>
          <a:lstStyle/>
          <a:p>
            <a:pPr marL="0" lvl="0" indent="0" algn="just" rtl="0">
              <a:spcBef>
                <a:spcPts val="0"/>
              </a:spcBef>
              <a:spcAft>
                <a:spcPts val="0"/>
              </a:spcAft>
              <a:buNone/>
            </a:pPr>
            <a:r>
              <a:rPr lang="en" dirty="0">
                <a:solidFill>
                  <a:schemeClr val="dk1"/>
                </a:solidFill>
              </a:rPr>
              <a:t>The weaker magnetic field (as compared to the polars) allows some of the accreted gas to form a truncated accretion disk around the white dwarf's equator.</a:t>
            </a:r>
            <a:endParaRPr dirty="0">
              <a:solidFill>
                <a:schemeClr val="dk2"/>
              </a:solidFill>
            </a:endParaRPr>
          </a:p>
        </p:txBody>
      </p:sp>
      <p:pic>
        <p:nvPicPr>
          <p:cNvPr id="76" name="Google Shape;76;p15"/>
          <p:cNvPicPr preferRelativeResize="0"/>
          <p:nvPr/>
        </p:nvPicPr>
        <p:blipFill>
          <a:blip r:embed="rId3">
            <a:alphaModFix/>
          </a:blip>
          <a:stretch>
            <a:fillRect/>
          </a:stretch>
        </p:blipFill>
        <p:spPr>
          <a:xfrm>
            <a:off x="356883" y="3555325"/>
            <a:ext cx="3842417" cy="1344850"/>
          </a:xfrm>
          <a:prstGeom prst="rect">
            <a:avLst/>
          </a:prstGeom>
          <a:noFill/>
          <a:ln>
            <a:noFill/>
          </a:ln>
        </p:spPr>
      </p:pic>
      <p:pic>
        <p:nvPicPr>
          <p:cNvPr id="77" name="Google Shape;77;p15"/>
          <p:cNvPicPr preferRelativeResize="0"/>
          <p:nvPr/>
        </p:nvPicPr>
        <p:blipFill>
          <a:blip r:embed="rId4">
            <a:alphaModFix/>
          </a:blip>
          <a:stretch>
            <a:fillRect/>
          </a:stretch>
        </p:blipFill>
        <p:spPr>
          <a:xfrm>
            <a:off x="5678775" y="3555325"/>
            <a:ext cx="2679650" cy="1344850"/>
          </a:xfrm>
          <a:prstGeom prst="rect">
            <a:avLst/>
          </a:prstGeom>
          <a:noFill/>
          <a:ln>
            <a:noFill/>
          </a:ln>
        </p:spPr>
      </p:pic>
      <p:sp>
        <p:nvSpPr>
          <p:cNvPr id="78" name="Google Shape;78;p15"/>
          <p:cNvSpPr txBox="1"/>
          <p:nvPr/>
        </p:nvSpPr>
        <p:spPr>
          <a:xfrm>
            <a:off x="764888" y="4851875"/>
            <a:ext cx="2679600" cy="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 dirty="0">
                <a:solidFill>
                  <a:schemeClr val="dk2"/>
                </a:solidFill>
              </a:rPr>
              <a:t>Fig : Polar Magnetic CVs</a:t>
            </a:r>
            <a:endParaRPr sz="500" dirty="0">
              <a:solidFill>
                <a:schemeClr val="dk2"/>
              </a:solidFill>
            </a:endParaRPr>
          </a:p>
          <a:p>
            <a:pPr marL="0" lvl="0" indent="0" algn="ctr" rtl="0">
              <a:spcBef>
                <a:spcPts val="0"/>
              </a:spcBef>
              <a:spcAft>
                <a:spcPts val="0"/>
              </a:spcAft>
              <a:buNone/>
            </a:pPr>
            <a:r>
              <a:rPr lang="en" sz="500" dirty="0">
                <a:solidFill>
                  <a:schemeClr val="dk2"/>
                </a:solidFill>
              </a:rPr>
              <a:t>Giovannelli, Franco. (2008). Cataclysmic Variables: A Review. Bath Bath et al. 8.  </a:t>
            </a:r>
            <a:endParaRPr sz="500" dirty="0">
              <a:solidFill>
                <a:schemeClr val="dk2"/>
              </a:solidFill>
            </a:endParaRPr>
          </a:p>
        </p:txBody>
      </p:sp>
      <p:sp>
        <p:nvSpPr>
          <p:cNvPr id="79" name="Google Shape;79;p15"/>
          <p:cNvSpPr txBox="1"/>
          <p:nvPr/>
        </p:nvSpPr>
        <p:spPr>
          <a:xfrm>
            <a:off x="5678800" y="4851875"/>
            <a:ext cx="2679600" cy="99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500" dirty="0">
                <a:solidFill>
                  <a:schemeClr val="dk2"/>
                </a:solidFill>
              </a:rPr>
              <a:t>Fig : Polar Magnetic CVs</a:t>
            </a:r>
            <a:endParaRPr sz="500" dirty="0">
              <a:solidFill>
                <a:schemeClr val="dk2"/>
              </a:solidFill>
            </a:endParaRPr>
          </a:p>
          <a:p>
            <a:pPr marL="0" lvl="0" indent="0" algn="ctr" rtl="0">
              <a:spcBef>
                <a:spcPts val="0"/>
              </a:spcBef>
              <a:spcAft>
                <a:spcPts val="0"/>
              </a:spcAft>
              <a:buNone/>
            </a:pPr>
            <a:r>
              <a:rPr lang="en" sz="500" dirty="0">
                <a:solidFill>
                  <a:schemeClr val="dk2"/>
                </a:solidFill>
              </a:rPr>
              <a:t>Giovannelli, Franco. (2008). Cataclysmic Variables: A Review. Bath Bath et al. 8.  </a:t>
            </a:r>
            <a:endParaRPr sz="500" dirty="0">
              <a:solidFill>
                <a:schemeClr val="dk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1000"/>
                                        <p:tgtEl>
                                          <p:spTgt spid="68"/>
                                        </p:tgtEl>
                                      </p:cBhvr>
                                    </p:animEffect>
                                    <p:anim calcmode="lin" valueType="num">
                                      <p:cBhvr>
                                        <p:cTn id="8" dur="1000" fill="hold"/>
                                        <p:tgtEl>
                                          <p:spTgt spid="68"/>
                                        </p:tgtEl>
                                        <p:attrNameLst>
                                          <p:attrName>ppt_x</p:attrName>
                                        </p:attrNameLst>
                                      </p:cBhvr>
                                      <p:tavLst>
                                        <p:tav tm="0">
                                          <p:val>
                                            <p:strVal val="#ppt_x"/>
                                          </p:val>
                                        </p:tav>
                                        <p:tav tm="100000">
                                          <p:val>
                                            <p:strVal val="#ppt_x"/>
                                          </p:val>
                                        </p:tav>
                                      </p:tavLst>
                                    </p:anim>
                                    <p:anim calcmode="lin" valueType="num">
                                      <p:cBhvr>
                                        <p:cTn id="9"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4"/>
                                        </p:tgtEl>
                                        <p:attrNameLst>
                                          <p:attrName>style.visibility</p:attrName>
                                        </p:attrNameLst>
                                      </p:cBhvr>
                                      <p:to>
                                        <p:strVal val="visible"/>
                                      </p:to>
                                    </p:set>
                                    <p:animEffect transition="in" filter="fade">
                                      <p:cBhvr>
                                        <p:cTn id="14" dur="1000"/>
                                        <p:tgtEl>
                                          <p:spTgt spid="74"/>
                                        </p:tgtEl>
                                      </p:cBhvr>
                                    </p:animEffect>
                                    <p:anim calcmode="lin" valueType="num">
                                      <p:cBhvr>
                                        <p:cTn id="15" dur="1000" fill="hold"/>
                                        <p:tgtEl>
                                          <p:spTgt spid="74"/>
                                        </p:tgtEl>
                                        <p:attrNameLst>
                                          <p:attrName>ppt_x</p:attrName>
                                        </p:attrNameLst>
                                      </p:cBhvr>
                                      <p:tavLst>
                                        <p:tav tm="0">
                                          <p:val>
                                            <p:strVal val="#ppt_x"/>
                                          </p:val>
                                        </p:tav>
                                        <p:tav tm="100000">
                                          <p:val>
                                            <p:strVal val="#ppt_x"/>
                                          </p:val>
                                        </p:tav>
                                      </p:tavLst>
                                    </p:anim>
                                    <p:anim calcmode="lin" valueType="num">
                                      <p:cBhvr>
                                        <p:cTn id="16" dur="1000" fill="hold"/>
                                        <p:tgtEl>
                                          <p:spTgt spid="74"/>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76"/>
                                        </p:tgtEl>
                                        <p:attrNameLst>
                                          <p:attrName>style.visibility</p:attrName>
                                        </p:attrNameLst>
                                      </p:cBhvr>
                                      <p:to>
                                        <p:strVal val="visible"/>
                                      </p:to>
                                    </p:set>
                                    <p:animEffect transition="in" filter="fade">
                                      <p:cBhvr>
                                        <p:cTn id="19" dur="1000"/>
                                        <p:tgtEl>
                                          <p:spTgt spid="76"/>
                                        </p:tgtEl>
                                      </p:cBhvr>
                                    </p:animEffect>
                                    <p:anim calcmode="lin" valueType="num">
                                      <p:cBhvr>
                                        <p:cTn id="20" dur="1000" fill="hold"/>
                                        <p:tgtEl>
                                          <p:spTgt spid="76"/>
                                        </p:tgtEl>
                                        <p:attrNameLst>
                                          <p:attrName>ppt_x</p:attrName>
                                        </p:attrNameLst>
                                      </p:cBhvr>
                                      <p:tavLst>
                                        <p:tav tm="0">
                                          <p:val>
                                            <p:strVal val="#ppt_x"/>
                                          </p:val>
                                        </p:tav>
                                        <p:tav tm="100000">
                                          <p:val>
                                            <p:strVal val="#ppt_x"/>
                                          </p:val>
                                        </p:tav>
                                      </p:tavLst>
                                    </p:anim>
                                    <p:anim calcmode="lin" valueType="num">
                                      <p:cBhvr>
                                        <p:cTn id="21" dur="1000" fill="hold"/>
                                        <p:tgtEl>
                                          <p:spTgt spid="76"/>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78"/>
                                        </p:tgtEl>
                                        <p:attrNameLst>
                                          <p:attrName>style.visibility</p:attrName>
                                        </p:attrNameLst>
                                      </p:cBhvr>
                                      <p:to>
                                        <p:strVal val="visible"/>
                                      </p:to>
                                    </p:set>
                                    <p:animEffect transition="in" filter="fade">
                                      <p:cBhvr>
                                        <p:cTn id="24" dur="1000"/>
                                        <p:tgtEl>
                                          <p:spTgt spid="78"/>
                                        </p:tgtEl>
                                      </p:cBhvr>
                                    </p:animEffect>
                                    <p:anim calcmode="lin" valueType="num">
                                      <p:cBhvr>
                                        <p:cTn id="25" dur="1000" fill="hold"/>
                                        <p:tgtEl>
                                          <p:spTgt spid="78"/>
                                        </p:tgtEl>
                                        <p:attrNameLst>
                                          <p:attrName>ppt_x</p:attrName>
                                        </p:attrNameLst>
                                      </p:cBhvr>
                                      <p:tavLst>
                                        <p:tav tm="0">
                                          <p:val>
                                            <p:strVal val="#ppt_x"/>
                                          </p:val>
                                        </p:tav>
                                        <p:tav tm="100000">
                                          <p:val>
                                            <p:strVal val="#ppt_x"/>
                                          </p:val>
                                        </p:tav>
                                      </p:tavLst>
                                    </p:anim>
                                    <p:anim calcmode="lin" valueType="num">
                                      <p:cBhvr>
                                        <p:cTn id="26" dur="1000" fill="hold"/>
                                        <p:tgtEl>
                                          <p:spTgt spid="78"/>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75"/>
                                        </p:tgtEl>
                                        <p:attrNameLst>
                                          <p:attrName>style.visibility</p:attrName>
                                        </p:attrNameLst>
                                      </p:cBhvr>
                                      <p:to>
                                        <p:strVal val="visible"/>
                                      </p:to>
                                    </p:set>
                                    <p:animEffect transition="in" filter="fade">
                                      <p:cBhvr>
                                        <p:cTn id="31" dur="1000"/>
                                        <p:tgtEl>
                                          <p:spTgt spid="75"/>
                                        </p:tgtEl>
                                      </p:cBhvr>
                                    </p:animEffect>
                                    <p:anim calcmode="lin" valueType="num">
                                      <p:cBhvr>
                                        <p:cTn id="32" dur="1000" fill="hold"/>
                                        <p:tgtEl>
                                          <p:spTgt spid="75"/>
                                        </p:tgtEl>
                                        <p:attrNameLst>
                                          <p:attrName>ppt_x</p:attrName>
                                        </p:attrNameLst>
                                      </p:cBhvr>
                                      <p:tavLst>
                                        <p:tav tm="0">
                                          <p:val>
                                            <p:strVal val="#ppt_x"/>
                                          </p:val>
                                        </p:tav>
                                        <p:tav tm="100000">
                                          <p:val>
                                            <p:strVal val="#ppt_x"/>
                                          </p:val>
                                        </p:tav>
                                      </p:tavLst>
                                    </p:anim>
                                    <p:anim calcmode="lin" valueType="num">
                                      <p:cBhvr>
                                        <p:cTn id="33" dur="1000" fill="hold"/>
                                        <p:tgtEl>
                                          <p:spTgt spid="75"/>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77"/>
                                        </p:tgtEl>
                                        <p:attrNameLst>
                                          <p:attrName>style.visibility</p:attrName>
                                        </p:attrNameLst>
                                      </p:cBhvr>
                                      <p:to>
                                        <p:strVal val="visible"/>
                                      </p:to>
                                    </p:set>
                                    <p:animEffect transition="in" filter="fade">
                                      <p:cBhvr>
                                        <p:cTn id="36" dur="1000"/>
                                        <p:tgtEl>
                                          <p:spTgt spid="77"/>
                                        </p:tgtEl>
                                      </p:cBhvr>
                                    </p:animEffect>
                                    <p:anim calcmode="lin" valueType="num">
                                      <p:cBhvr>
                                        <p:cTn id="37" dur="1000" fill="hold"/>
                                        <p:tgtEl>
                                          <p:spTgt spid="77"/>
                                        </p:tgtEl>
                                        <p:attrNameLst>
                                          <p:attrName>ppt_x</p:attrName>
                                        </p:attrNameLst>
                                      </p:cBhvr>
                                      <p:tavLst>
                                        <p:tav tm="0">
                                          <p:val>
                                            <p:strVal val="#ppt_x"/>
                                          </p:val>
                                        </p:tav>
                                        <p:tav tm="100000">
                                          <p:val>
                                            <p:strVal val="#ppt_x"/>
                                          </p:val>
                                        </p:tav>
                                      </p:tavLst>
                                    </p:anim>
                                    <p:anim calcmode="lin" valueType="num">
                                      <p:cBhvr>
                                        <p:cTn id="38" dur="1000" fill="hold"/>
                                        <p:tgtEl>
                                          <p:spTgt spid="77"/>
                                        </p:tgtEl>
                                        <p:attrNameLst>
                                          <p:attrName>ppt_y</p:attrName>
                                        </p:attrNameLst>
                                      </p:cBhvr>
                                      <p:tavLst>
                                        <p:tav tm="0">
                                          <p:val>
                                            <p:strVal val="#ppt_y+.1"/>
                                          </p:val>
                                        </p:tav>
                                        <p:tav tm="100000">
                                          <p:val>
                                            <p:strVal val="#ppt_y"/>
                                          </p:val>
                                        </p:tav>
                                      </p:tavLst>
                                    </p:anim>
                                  </p:childTnLst>
                                </p:cTn>
                              </p:par>
                              <p:par>
                                <p:cTn id="39" presetID="42" presetClass="entr" presetSubtype="0" fill="hold" grpId="0" nodeType="withEffect">
                                  <p:stCondLst>
                                    <p:cond delay="0"/>
                                  </p:stCondLst>
                                  <p:childTnLst>
                                    <p:set>
                                      <p:cBhvr>
                                        <p:cTn id="40" dur="1" fill="hold">
                                          <p:stCondLst>
                                            <p:cond delay="0"/>
                                          </p:stCondLst>
                                        </p:cTn>
                                        <p:tgtEl>
                                          <p:spTgt spid="79"/>
                                        </p:tgtEl>
                                        <p:attrNameLst>
                                          <p:attrName>style.visibility</p:attrName>
                                        </p:attrNameLst>
                                      </p:cBhvr>
                                      <p:to>
                                        <p:strVal val="visible"/>
                                      </p:to>
                                    </p:set>
                                    <p:animEffect transition="in" filter="fade">
                                      <p:cBhvr>
                                        <p:cTn id="41" dur="1000"/>
                                        <p:tgtEl>
                                          <p:spTgt spid="79"/>
                                        </p:tgtEl>
                                      </p:cBhvr>
                                    </p:animEffect>
                                    <p:anim calcmode="lin" valueType="num">
                                      <p:cBhvr>
                                        <p:cTn id="42" dur="1000" fill="hold"/>
                                        <p:tgtEl>
                                          <p:spTgt spid="79"/>
                                        </p:tgtEl>
                                        <p:attrNameLst>
                                          <p:attrName>ppt_x</p:attrName>
                                        </p:attrNameLst>
                                      </p:cBhvr>
                                      <p:tavLst>
                                        <p:tav tm="0">
                                          <p:val>
                                            <p:strVal val="#ppt_x"/>
                                          </p:val>
                                        </p:tav>
                                        <p:tav tm="100000">
                                          <p:val>
                                            <p:strVal val="#ppt_x"/>
                                          </p:val>
                                        </p:tav>
                                      </p:tavLst>
                                    </p:anim>
                                    <p:anim calcmode="lin" valueType="num">
                                      <p:cBhvr>
                                        <p:cTn id="43" dur="1000" fill="hold"/>
                                        <p:tgtEl>
                                          <p:spTgt spid="7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5" grpId="0"/>
      <p:bldP spid="78" grpId="0"/>
      <p:bldP spid="79"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83"/>
        <p:cNvGrpSpPr/>
        <p:nvPr/>
      </p:nvGrpSpPr>
      <p:grpSpPr>
        <a:xfrm>
          <a:off x="0" y="0"/>
          <a:ext cx="0" cy="0"/>
          <a:chOff x="0" y="0"/>
          <a:chExt cx="0" cy="0"/>
        </a:xfrm>
      </p:grpSpPr>
      <p:sp>
        <p:nvSpPr>
          <p:cNvPr id="84" name="Google Shape;84;p16"/>
          <p:cNvSpPr txBox="1">
            <a:spLocks noGrp="1"/>
          </p:cNvSpPr>
          <p:nvPr>
            <p:ph type="body" idx="1"/>
          </p:nvPr>
        </p:nvSpPr>
        <p:spPr>
          <a:xfrm>
            <a:off x="207299" y="648113"/>
            <a:ext cx="5017889" cy="2817312"/>
          </a:xfrm>
          <a:prstGeom prst="rect">
            <a:avLst/>
          </a:prstGeom>
        </p:spPr>
        <p:txBody>
          <a:bodyPr spcFirstLastPara="1" wrap="square" lIns="91425" tIns="91425" rIns="91425" bIns="91425" anchor="t" anchorCtr="0">
            <a:normAutofit lnSpcReduction="10000"/>
          </a:bodyPr>
          <a:lstStyle/>
          <a:p>
            <a:pPr marL="457200" lvl="0" indent="-317500" algn="just" rtl="0">
              <a:lnSpc>
                <a:spcPct val="120000"/>
              </a:lnSpc>
              <a:spcBef>
                <a:spcPts val="0"/>
              </a:spcBef>
              <a:spcAft>
                <a:spcPts val="0"/>
              </a:spcAft>
              <a:buSzPts val="1400"/>
              <a:buChar char="●"/>
            </a:pPr>
            <a:r>
              <a:rPr lang="en" sz="1400" dirty="0"/>
              <a:t>A scientific method to study the physical properties of luminous objects. </a:t>
            </a:r>
            <a:endParaRPr sz="1400" dirty="0"/>
          </a:p>
          <a:p>
            <a:pPr marL="457200" lvl="0" indent="-317500" algn="just" rtl="0">
              <a:lnSpc>
                <a:spcPct val="120000"/>
              </a:lnSpc>
              <a:spcBef>
                <a:spcPts val="0"/>
              </a:spcBef>
              <a:spcAft>
                <a:spcPts val="0"/>
              </a:spcAft>
              <a:buSzPts val="1400"/>
              <a:buChar char="●"/>
            </a:pPr>
            <a:r>
              <a:rPr lang="en" sz="1400" dirty="0"/>
              <a:t>Physical properties include: chemical composition, temperature, density, and magnetic field</a:t>
            </a:r>
            <a:endParaRPr sz="1400" dirty="0"/>
          </a:p>
          <a:p>
            <a:pPr marL="457200" lvl="0" indent="-317500" algn="just" rtl="0">
              <a:lnSpc>
                <a:spcPct val="120000"/>
              </a:lnSpc>
              <a:spcBef>
                <a:spcPts val="0"/>
              </a:spcBef>
              <a:spcAft>
                <a:spcPts val="0"/>
              </a:spcAft>
              <a:buSzPts val="1400"/>
              <a:buChar char="●"/>
            </a:pPr>
            <a:r>
              <a:rPr lang="en" sz="1400" dirty="0"/>
              <a:t>Spectra of an astronomical object is obtained by having a slit in front of the CCD, making sure the source is at the center of the slit.</a:t>
            </a:r>
            <a:endParaRPr sz="1400" dirty="0"/>
          </a:p>
          <a:p>
            <a:pPr marL="457200" lvl="0" indent="-317500" algn="just" rtl="0">
              <a:lnSpc>
                <a:spcPct val="120000"/>
              </a:lnSpc>
              <a:spcBef>
                <a:spcPts val="0"/>
              </a:spcBef>
              <a:spcAft>
                <a:spcPts val="0"/>
              </a:spcAft>
              <a:buSzPts val="1400"/>
              <a:buChar char="●"/>
            </a:pPr>
            <a:r>
              <a:rPr lang="en" sz="1400" dirty="0"/>
              <a:t>As a result, we get an image with a horizontal line, called the dispersion axis, which consists of the spectral data of the source, and a vertical axis called the spatial axis. </a:t>
            </a:r>
            <a:endParaRPr sz="1400" dirty="0"/>
          </a:p>
          <a:p>
            <a:pPr marL="0" lvl="0" indent="0" algn="just" rtl="0">
              <a:spcBef>
                <a:spcPts val="0"/>
              </a:spcBef>
              <a:spcAft>
                <a:spcPts val="1200"/>
              </a:spcAft>
              <a:buNone/>
            </a:pPr>
            <a:endParaRPr sz="1400" dirty="0"/>
          </a:p>
        </p:txBody>
      </p:sp>
      <p:sp>
        <p:nvSpPr>
          <p:cNvPr id="85" name="Google Shape;85;p16"/>
          <p:cNvSpPr txBox="1">
            <a:spLocks noGrp="1"/>
          </p:cNvSpPr>
          <p:nvPr>
            <p:ph type="title"/>
          </p:nvPr>
        </p:nvSpPr>
        <p:spPr>
          <a:xfrm>
            <a:off x="942600" y="-147875"/>
            <a:ext cx="7258800" cy="7557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u="sng" dirty="0">
                <a:solidFill>
                  <a:schemeClr val="accent1">
                    <a:lumMod val="50000"/>
                  </a:schemeClr>
                </a:solidFill>
                <a:latin typeface="Playfair Display"/>
                <a:ea typeface="Playfair Display"/>
                <a:cs typeface="Playfair Display"/>
                <a:sym typeface="Playfair Display"/>
              </a:rPr>
              <a:t>Spectroscopy</a:t>
            </a:r>
            <a:endParaRPr b="1" u="sng" dirty="0">
              <a:solidFill>
                <a:schemeClr val="accent1">
                  <a:lumMod val="50000"/>
                </a:schemeClr>
              </a:solidFill>
              <a:latin typeface="Playfair Display"/>
              <a:ea typeface="Playfair Display"/>
              <a:cs typeface="Playfair Display"/>
              <a:sym typeface="Playfair Display"/>
            </a:endParaRPr>
          </a:p>
        </p:txBody>
      </p:sp>
      <p:pic>
        <p:nvPicPr>
          <p:cNvPr id="86" name="Google Shape;86;p16"/>
          <p:cNvPicPr preferRelativeResize="0"/>
          <p:nvPr/>
        </p:nvPicPr>
        <p:blipFill rotWithShape="1">
          <a:blip r:embed="rId3">
            <a:alphaModFix/>
          </a:blip>
          <a:srcRect l="25456"/>
          <a:stretch/>
        </p:blipFill>
        <p:spPr>
          <a:xfrm>
            <a:off x="369350" y="3513275"/>
            <a:ext cx="8405324" cy="809550"/>
          </a:xfrm>
          <a:prstGeom prst="rect">
            <a:avLst/>
          </a:prstGeom>
          <a:noFill/>
          <a:ln>
            <a:noFill/>
          </a:ln>
        </p:spPr>
      </p:pic>
      <p:sp>
        <p:nvSpPr>
          <p:cNvPr id="87" name="Google Shape;87;p16"/>
          <p:cNvSpPr/>
          <p:nvPr/>
        </p:nvSpPr>
        <p:spPr>
          <a:xfrm>
            <a:off x="3956315" y="3489350"/>
            <a:ext cx="168900" cy="857400"/>
          </a:xfrm>
          <a:prstGeom prst="flowChartProcess">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8" name="Google Shape;88;p16"/>
          <p:cNvSpPr/>
          <p:nvPr/>
        </p:nvSpPr>
        <p:spPr>
          <a:xfrm>
            <a:off x="3956313" y="3851600"/>
            <a:ext cx="168900" cy="132900"/>
          </a:xfrm>
          <a:prstGeom prst="ellipse">
            <a:avLst/>
          </a:prstGeom>
          <a:solidFill>
            <a:srgbClr val="FF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89" name="Google Shape;89;p16"/>
          <p:cNvSpPr/>
          <p:nvPr/>
        </p:nvSpPr>
        <p:spPr>
          <a:xfrm>
            <a:off x="4044775" y="3199600"/>
            <a:ext cx="857400" cy="2052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0" name="Google Shape;90;p16"/>
          <p:cNvSpPr txBox="1"/>
          <p:nvPr/>
        </p:nvSpPr>
        <p:spPr>
          <a:xfrm>
            <a:off x="4572000" y="3012363"/>
            <a:ext cx="1328100" cy="20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2"/>
                </a:solidFill>
              </a:rPr>
              <a:t>Slit</a:t>
            </a:r>
            <a:endParaRPr sz="1500">
              <a:solidFill>
                <a:schemeClr val="dk2"/>
              </a:solidFill>
            </a:endParaRPr>
          </a:p>
        </p:txBody>
      </p:sp>
      <p:sp>
        <p:nvSpPr>
          <p:cNvPr id="91" name="Google Shape;91;p16"/>
          <p:cNvSpPr/>
          <p:nvPr/>
        </p:nvSpPr>
        <p:spPr>
          <a:xfrm rot="5400000">
            <a:off x="3911950" y="4141250"/>
            <a:ext cx="857400" cy="278100"/>
          </a:xfrm>
          <a:prstGeom prst="bentArrow">
            <a:avLst>
              <a:gd name="adj1" fmla="val 25000"/>
              <a:gd name="adj2" fmla="val 25000"/>
              <a:gd name="adj3" fmla="val 25000"/>
              <a:gd name="adj4" fmla="val 4375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2" name="Google Shape;92;p16"/>
          <p:cNvSpPr txBox="1"/>
          <p:nvPr/>
        </p:nvSpPr>
        <p:spPr>
          <a:xfrm>
            <a:off x="3966313" y="4636500"/>
            <a:ext cx="1014300" cy="20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chemeClr val="dk2"/>
                </a:solidFill>
              </a:rPr>
              <a:t>Source</a:t>
            </a:r>
            <a:endParaRPr sz="1500" dirty="0">
              <a:solidFill>
                <a:schemeClr val="dk2"/>
              </a:solidFill>
            </a:endParaRPr>
          </a:p>
        </p:txBody>
      </p:sp>
      <p:sp>
        <p:nvSpPr>
          <p:cNvPr id="93" name="Google Shape;93;p16"/>
          <p:cNvSpPr/>
          <p:nvPr/>
        </p:nvSpPr>
        <p:spPr>
          <a:xfrm>
            <a:off x="2849450" y="3928000"/>
            <a:ext cx="168900" cy="648000"/>
          </a:xfrm>
          <a:prstGeom prst="downArrow">
            <a:avLst>
              <a:gd name="adj1" fmla="val 50000"/>
              <a:gd name="adj2" fmla="val 50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94" name="Google Shape;94;p16"/>
          <p:cNvSpPr txBox="1"/>
          <p:nvPr/>
        </p:nvSpPr>
        <p:spPr>
          <a:xfrm>
            <a:off x="2088800" y="4502175"/>
            <a:ext cx="1690200" cy="20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solidFill>
                  <a:schemeClr val="dk2"/>
                </a:solidFill>
              </a:rPr>
              <a:t>Dispersion axis</a:t>
            </a:r>
            <a:endParaRPr sz="1500">
              <a:solidFill>
                <a:schemeClr val="dk2"/>
              </a:solidFill>
            </a:endParaRPr>
          </a:p>
        </p:txBody>
      </p:sp>
      <p:pic>
        <p:nvPicPr>
          <p:cNvPr id="95" name="Google Shape;95;p16"/>
          <p:cNvPicPr preferRelativeResize="0"/>
          <p:nvPr/>
        </p:nvPicPr>
        <p:blipFill rotWithShape="1">
          <a:blip r:embed="rId4">
            <a:alphaModFix/>
          </a:blip>
          <a:srcRect l="45498" t="8136" b="47204"/>
          <a:stretch/>
        </p:blipFill>
        <p:spPr>
          <a:xfrm>
            <a:off x="5445375" y="833400"/>
            <a:ext cx="2999972" cy="1847325"/>
          </a:xfrm>
          <a:prstGeom prst="rect">
            <a:avLst/>
          </a:prstGeom>
          <a:noFill/>
          <a:ln>
            <a:noFill/>
          </a:ln>
        </p:spPr>
      </p:pic>
      <p:sp>
        <p:nvSpPr>
          <p:cNvPr id="96" name="Google Shape;96;p16"/>
          <p:cNvSpPr txBox="1"/>
          <p:nvPr/>
        </p:nvSpPr>
        <p:spPr>
          <a:xfrm>
            <a:off x="5665561" y="2639258"/>
            <a:ext cx="2559600" cy="1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2"/>
                </a:solidFill>
              </a:rPr>
              <a:t>Fig : Grism Source:Wikipedia</a:t>
            </a:r>
            <a:endParaRPr sz="1000" dirty="0">
              <a:solidFill>
                <a:schemeClr val="dk2"/>
              </a:solidFill>
            </a:endParaRPr>
          </a:p>
        </p:txBody>
      </p:sp>
      <p:sp>
        <p:nvSpPr>
          <p:cNvPr id="97" name="Google Shape;97;p16"/>
          <p:cNvSpPr txBox="1"/>
          <p:nvPr/>
        </p:nvSpPr>
        <p:spPr>
          <a:xfrm>
            <a:off x="3292200" y="4886725"/>
            <a:ext cx="2559600" cy="1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solidFill>
                  <a:schemeClr val="dk2"/>
                </a:solidFill>
              </a:rPr>
              <a:t>Fig : Spectra obtained on a CCD</a:t>
            </a:r>
            <a:endParaRPr sz="1000" dirty="0">
              <a:solidFill>
                <a:schemeClr val="dk2"/>
              </a:solidFill>
            </a:endParaRPr>
          </a:p>
        </p:txBody>
      </p:sp>
      <p:sp>
        <p:nvSpPr>
          <p:cNvPr id="3" name="Google Shape;94;p16">
            <a:extLst>
              <a:ext uri="{FF2B5EF4-FFF2-40B4-BE49-F238E27FC236}">
                <a16:creationId xmlns:a16="http://schemas.microsoft.com/office/drawing/2014/main" id="{8E0A6C09-270D-36E8-ACC4-43DA7B3C5C08}"/>
              </a:ext>
            </a:extLst>
          </p:cNvPr>
          <p:cNvSpPr txBox="1"/>
          <p:nvPr/>
        </p:nvSpPr>
        <p:spPr>
          <a:xfrm>
            <a:off x="7751321" y="3128725"/>
            <a:ext cx="1690200" cy="205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dirty="0">
                <a:solidFill>
                  <a:schemeClr val="dk2"/>
                </a:solidFill>
              </a:rPr>
              <a:t>Spatial axis</a:t>
            </a:r>
            <a:endParaRPr sz="1500" dirty="0">
              <a:solidFill>
                <a:schemeClr val="dk2"/>
              </a:solidFill>
            </a:endParaRPr>
          </a:p>
        </p:txBody>
      </p:sp>
      <p:cxnSp>
        <p:nvCxnSpPr>
          <p:cNvPr id="6" name="Straight Arrow Connector 5">
            <a:extLst>
              <a:ext uri="{FF2B5EF4-FFF2-40B4-BE49-F238E27FC236}">
                <a16:creationId xmlns:a16="http://schemas.microsoft.com/office/drawing/2014/main" id="{C5584CE1-9BE0-E0D2-5E36-B4DE1C2CAA0D}"/>
              </a:ext>
            </a:extLst>
          </p:cNvPr>
          <p:cNvCxnSpPr/>
          <p:nvPr/>
        </p:nvCxnSpPr>
        <p:spPr>
          <a:xfrm flipV="1">
            <a:off x="8935844" y="3465425"/>
            <a:ext cx="0" cy="844475"/>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anim calcmode="lin" valueType="num">
                                      <p:cBhvr>
                                        <p:cTn id="8" dur="1000" fill="hold"/>
                                        <p:tgtEl>
                                          <p:spTgt spid="95"/>
                                        </p:tgtEl>
                                        <p:attrNameLst>
                                          <p:attrName>ppt_x</p:attrName>
                                        </p:attrNameLst>
                                      </p:cBhvr>
                                      <p:tavLst>
                                        <p:tav tm="0">
                                          <p:val>
                                            <p:strVal val="#ppt_x"/>
                                          </p:val>
                                        </p:tav>
                                        <p:tav tm="100000">
                                          <p:val>
                                            <p:strVal val="#ppt_x"/>
                                          </p:val>
                                        </p:tav>
                                      </p:tavLst>
                                    </p:anim>
                                    <p:anim calcmode="lin" valueType="num">
                                      <p:cBhvr>
                                        <p:cTn id="9" dur="1000" fill="hold"/>
                                        <p:tgtEl>
                                          <p:spTgt spid="95"/>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6"/>
                                        </p:tgtEl>
                                        <p:attrNameLst>
                                          <p:attrName>style.visibility</p:attrName>
                                        </p:attrNameLst>
                                      </p:cBhvr>
                                      <p:to>
                                        <p:strVal val="visible"/>
                                      </p:to>
                                    </p:set>
                                    <p:animEffect transition="in" filter="fade">
                                      <p:cBhvr>
                                        <p:cTn id="12" dur="1000"/>
                                        <p:tgtEl>
                                          <p:spTgt spid="96"/>
                                        </p:tgtEl>
                                      </p:cBhvr>
                                    </p:animEffect>
                                    <p:anim calcmode="lin" valueType="num">
                                      <p:cBhvr>
                                        <p:cTn id="13" dur="1000" fill="hold"/>
                                        <p:tgtEl>
                                          <p:spTgt spid="96"/>
                                        </p:tgtEl>
                                        <p:attrNameLst>
                                          <p:attrName>ppt_x</p:attrName>
                                        </p:attrNameLst>
                                      </p:cBhvr>
                                      <p:tavLst>
                                        <p:tav tm="0">
                                          <p:val>
                                            <p:strVal val="#ppt_x"/>
                                          </p:val>
                                        </p:tav>
                                        <p:tav tm="100000">
                                          <p:val>
                                            <p:strVal val="#ppt_x"/>
                                          </p:val>
                                        </p:tav>
                                      </p:tavLst>
                                    </p:anim>
                                    <p:anim calcmode="lin" valueType="num">
                                      <p:cBhvr>
                                        <p:cTn id="14" dur="1000" fill="hold"/>
                                        <p:tgtEl>
                                          <p:spTgt spid="96"/>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87"/>
                                        </p:tgtEl>
                                        <p:attrNameLst>
                                          <p:attrName>style.visibility</p:attrName>
                                        </p:attrNameLst>
                                      </p:cBhvr>
                                      <p:to>
                                        <p:strVal val="visible"/>
                                      </p:to>
                                    </p:set>
                                    <p:animEffect transition="in" filter="fade">
                                      <p:cBhvr>
                                        <p:cTn id="19" dur="1000"/>
                                        <p:tgtEl>
                                          <p:spTgt spid="87"/>
                                        </p:tgtEl>
                                      </p:cBhvr>
                                    </p:animEffect>
                                    <p:anim calcmode="lin" valueType="num">
                                      <p:cBhvr>
                                        <p:cTn id="20" dur="1000" fill="hold"/>
                                        <p:tgtEl>
                                          <p:spTgt spid="87"/>
                                        </p:tgtEl>
                                        <p:attrNameLst>
                                          <p:attrName>ppt_x</p:attrName>
                                        </p:attrNameLst>
                                      </p:cBhvr>
                                      <p:tavLst>
                                        <p:tav tm="0">
                                          <p:val>
                                            <p:strVal val="#ppt_x"/>
                                          </p:val>
                                        </p:tav>
                                        <p:tav tm="100000">
                                          <p:val>
                                            <p:strVal val="#ppt_x"/>
                                          </p:val>
                                        </p:tav>
                                      </p:tavLst>
                                    </p:anim>
                                    <p:anim calcmode="lin" valueType="num">
                                      <p:cBhvr>
                                        <p:cTn id="21"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89"/>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9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88"/>
                                        </p:tgtEl>
                                        <p:attrNameLst>
                                          <p:attrName>style.visibility</p:attrName>
                                        </p:attrNameLst>
                                      </p:cBhvr>
                                      <p:to>
                                        <p:strVal val="visible"/>
                                      </p:to>
                                    </p:set>
                                    <p:animEffect transition="in" filter="fade">
                                      <p:cBhvr>
                                        <p:cTn id="32" dur="1000"/>
                                        <p:tgtEl>
                                          <p:spTgt spid="88"/>
                                        </p:tgtEl>
                                      </p:cBhvr>
                                    </p:animEffect>
                                    <p:anim calcmode="lin" valueType="num">
                                      <p:cBhvr>
                                        <p:cTn id="33" dur="1000" fill="hold"/>
                                        <p:tgtEl>
                                          <p:spTgt spid="88"/>
                                        </p:tgtEl>
                                        <p:attrNameLst>
                                          <p:attrName>ppt_x</p:attrName>
                                        </p:attrNameLst>
                                      </p:cBhvr>
                                      <p:tavLst>
                                        <p:tav tm="0">
                                          <p:val>
                                            <p:strVal val="#ppt_x"/>
                                          </p:val>
                                        </p:tav>
                                        <p:tav tm="100000">
                                          <p:val>
                                            <p:strVal val="#ppt_x"/>
                                          </p:val>
                                        </p:tav>
                                      </p:tavLst>
                                    </p:anim>
                                    <p:anim calcmode="lin" valueType="num">
                                      <p:cBhvr>
                                        <p:cTn id="34" dur="1000" fill="hold"/>
                                        <p:tgtEl>
                                          <p:spTgt spid="88"/>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91"/>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92"/>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2" presetClass="entr" presetSubtype="8" fill="hold" nodeType="clickEffect">
                                  <p:stCondLst>
                                    <p:cond delay="0"/>
                                  </p:stCondLst>
                                  <p:childTnLst>
                                    <p:set>
                                      <p:cBhvr>
                                        <p:cTn id="44" dur="1" fill="hold">
                                          <p:stCondLst>
                                            <p:cond delay="0"/>
                                          </p:stCondLst>
                                        </p:cTn>
                                        <p:tgtEl>
                                          <p:spTgt spid="86"/>
                                        </p:tgtEl>
                                        <p:attrNameLst>
                                          <p:attrName>style.visibility</p:attrName>
                                        </p:attrNameLst>
                                      </p:cBhvr>
                                      <p:to>
                                        <p:strVal val="visible"/>
                                      </p:to>
                                    </p:set>
                                    <p:anim calcmode="lin" valueType="num">
                                      <p:cBhvr additive="base">
                                        <p:cTn id="45" dur="500" fill="hold"/>
                                        <p:tgtEl>
                                          <p:spTgt spid="86"/>
                                        </p:tgtEl>
                                        <p:attrNameLst>
                                          <p:attrName>ppt_x</p:attrName>
                                        </p:attrNameLst>
                                      </p:cBhvr>
                                      <p:tavLst>
                                        <p:tav tm="0">
                                          <p:val>
                                            <p:strVal val="0-#ppt_w/2"/>
                                          </p:val>
                                        </p:tav>
                                        <p:tav tm="100000">
                                          <p:val>
                                            <p:strVal val="#ppt_x"/>
                                          </p:val>
                                        </p:tav>
                                      </p:tavLst>
                                    </p:anim>
                                    <p:anim calcmode="lin" valueType="num">
                                      <p:cBhvr additive="base">
                                        <p:cTn id="46" dur="500" fill="hold"/>
                                        <p:tgtEl>
                                          <p:spTgt spid="86"/>
                                        </p:tgtEl>
                                        <p:attrNameLst>
                                          <p:attrName>ppt_y</p:attrName>
                                        </p:attrNameLst>
                                      </p:cBhvr>
                                      <p:tavLst>
                                        <p:tav tm="0">
                                          <p:val>
                                            <p:strVal val="#ppt_y"/>
                                          </p:val>
                                        </p:tav>
                                        <p:tav tm="100000">
                                          <p:val>
                                            <p:strVal val="#ppt_y"/>
                                          </p:val>
                                        </p:tav>
                                      </p:tavLst>
                                    </p:anim>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93"/>
                                        </p:tgtEl>
                                        <p:attrNameLst>
                                          <p:attrName>style.visibility</p:attrName>
                                        </p:attrNameLst>
                                      </p:cBhvr>
                                      <p:to>
                                        <p:strVal val="visible"/>
                                      </p:to>
                                    </p:set>
                                    <p:animEffect transition="in" filter="fade">
                                      <p:cBhvr>
                                        <p:cTn id="51" dur="1000"/>
                                        <p:tgtEl>
                                          <p:spTgt spid="93"/>
                                        </p:tgtEl>
                                      </p:cBhvr>
                                    </p:animEffect>
                                    <p:anim calcmode="lin" valueType="num">
                                      <p:cBhvr>
                                        <p:cTn id="52" dur="1000" fill="hold"/>
                                        <p:tgtEl>
                                          <p:spTgt spid="93"/>
                                        </p:tgtEl>
                                        <p:attrNameLst>
                                          <p:attrName>ppt_x</p:attrName>
                                        </p:attrNameLst>
                                      </p:cBhvr>
                                      <p:tavLst>
                                        <p:tav tm="0">
                                          <p:val>
                                            <p:strVal val="#ppt_x"/>
                                          </p:val>
                                        </p:tav>
                                        <p:tav tm="100000">
                                          <p:val>
                                            <p:strVal val="#ppt_x"/>
                                          </p:val>
                                        </p:tav>
                                      </p:tavLst>
                                    </p:anim>
                                    <p:anim calcmode="lin" valueType="num">
                                      <p:cBhvr>
                                        <p:cTn id="53" dur="1000" fill="hold"/>
                                        <p:tgtEl>
                                          <p:spTgt spid="93"/>
                                        </p:tgtEl>
                                        <p:attrNameLst>
                                          <p:attrName>ppt_y</p:attrName>
                                        </p:attrNameLst>
                                      </p:cBhvr>
                                      <p:tavLst>
                                        <p:tav tm="0">
                                          <p:val>
                                            <p:strVal val="#ppt_y+.1"/>
                                          </p:val>
                                        </p:tav>
                                        <p:tav tm="100000">
                                          <p:val>
                                            <p:strVal val="#ppt_y"/>
                                          </p:val>
                                        </p:tav>
                                      </p:tavLst>
                                    </p:anim>
                                  </p:childTnLst>
                                </p:cTn>
                              </p:par>
                              <p:par>
                                <p:cTn id="54" presetID="42" presetClass="entr" presetSubtype="0" fill="hold" grpId="0" nodeType="withEffect">
                                  <p:stCondLst>
                                    <p:cond delay="0"/>
                                  </p:stCondLst>
                                  <p:childTnLst>
                                    <p:set>
                                      <p:cBhvr>
                                        <p:cTn id="55" dur="1" fill="hold">
                                          <p:stCondLst>
                                            <p:cond delay="0"/>
                                          </p:stCondLst>
                                        </p:cTn>
                                        <p:tgtEl>
                                          <p:spTgt spid="94"/>
                                        </p:tgtEl>
                                        <p:attrNameLst>
                                          <p:attrName>style.visibility</p:attrName>
                                        </p:attrNameLst>
                                      </p:cBhvr>
                                      <p:to>
                                        <p:strVal val="visible"/>
                                      </p:to>
                                    </p:set>
                                    <p:animEffect transition="in" filter="fade">
                                      <p:cBhvr>
                                        <p:cTn id="56" dur="1000"/>
                                        <p:tgtEl>
                                          <p:spTgt spid="94"/>
                                        </p:tgtEl>
                                      </p:cBhvr>
                                    </p:animEffect>
                                    <p:anim calcmode="lin" valueType="num">
                                      <p:cBhvr>
                                        <p:cTn id="57" dur="1000" fill="hold"/>
                                        <p:tgtEl>
                                          <p:spTgt spid="94"/>
                                        </p:tgtEl>
                                        <p:attrNameLst>
                                          <p:attrName>ppt_x</p:attrName>
                                        </p:attrNameLst>
                                      </p:cBhvr>
                                      <p:tavLst>
                                        <p:tav tm="0">
                                          <p:val>
                                            <p:strVal val="#ppt_x"/>
                                          </p:val>
                                        </p:tav>
                                        <p:tav tm="100000">
                                          <p:val>
                                            <p:strVal val="#ppt_x"/>
                                          </p:val>
                                        </p:tav>
                                      </p:tavLst>
                                    </p:anim>
                                    <p:anim calcmode="lin" valueType="num">
                                      <p:cBhvr>
                                        <p:cTn id="58" dur="1000" fill="hold"/>
                                        <p:tgtEl>
                                          <p:spTgt spid="94"/>
                                        </p:tgtEl>
                                        <p:attrNameLst>
                                          <p:attrName>ppt_y</p:attrName>
                                        </p:attrNameLst>
                                      </p:cBhvr>
                                      <p:tavLst>
                                        <p:tav tm="0">
                                          <p:val>
                                            <p:strVal val="#ppt_y+.1"/>
                                          </p:val>
                                        </p:tav>
                                        <p:tav tm="100000">
                                          <p:val>
                                            <p:strVal val="#ppt_y"/>
                                          </p:val>
                                        </p:tav>
                                      </p:tavLst>
                                    </p:anim>
                                  </p:childTnLst>
                                </p:cTn>
                              </p:par>
                              <p:par>
                                <p:cTn id="59" presetID="1" presetClass="entr" presetSubtype="0" fill="hold" grpId="0" nodeType="withEffect">
                                  <p:stCondLst>
                                    <p:cond delay="0"/>
                                  </p:stCondLst>
                                  <p:childTnLst>
                                    <p:set>
                                      <p:cBhvr>
                                        <p:cTn id="60" dur="1" fill="hold">
                                          <p:stCondLst>
                                            <p:cond delay="0"/>
                                          </p:stCondLst>
                                        </p:cTn>
                                        <p:tgtEl>
                                          <p:spTgt spid="97"/>
                                        </p:tgtEl>
                                        <p:attrNameLst>
                                          <p:attrName>style.visibility</p:attrName>
                                        </p:attrNameLst>
                                      </p:cBhvr>
                                      <p:to>
                                        <p:strVal val="visible"/>
                                      </p:to>
                                    </p:set>
                                  </p:childTnLst>
                                </p:cTn>
                              </p:par>
                              <p:par>
                                <p:cTn id="61" presetID="42" presetClass="entr" presetSubtype="0" fill="hold" grpId="0" nodeType="withEffect">
                                  <p:stCondLst>
                                    <p:cond delay="0"/>
                                  </p:stCondLst>
                                  <p:childTnLst>
                                    <p:set>
                                      <p:cBhvr>
                                        <p:cTn id="62" dur="1" fill="hold">
                                          <p:stCondLst>
                                            <p:cond delay="0"/>
                                          </p:stCondLst>
                                        </p:cTn>
                                        <p:tgtEl>
                                          <p:spTgt spid="3"/>
                                        </p:tgtEl>
                                        <p:attrNameLst>
                                          <p:attrName>style.visibility</p:attrName>
                                        </p:attrNameLst>
                                      </p:cBhvr>
                                      <p:to>
                                        <p:strVal val="visible"/>
                                      </p:to>
                                    </p:set>
                                    <p:animEffect transition="in" filter="fade">
                                      <p:cBhvr>
                                        <p:cTn id="63" dur="1000"/>
                                        <p:tgtEl>
                                          <p:spTgt spid="3"/>
                                        </p:tgtEl>
                                      </p:cBhvr>
                                    </p:animEffect>
                                    <p:anim calcmode="lin" valueType="num">
                                      <p:cBhvr>
                                        <p:cTn id="64" dur="1000" fill="hold"/>
                                        <p:tgtEl>
                                          <p:spTgt spid="3"/>
                                        </p:tgtEl>
                                        <p:attrNameLst>
                                          <p:attrName>ppt_x</p:attrName>
                                        </p:attrNameLst>
                                      </p:cBhvr>
                                      <p:tavLst>
                                        <p:tav tm="0">
                                          <p:val>
                                            <p:strVal val="#ppt_x"/>
                                          </p:val>
                                        </p:tav>
                                        <p:tav tm="100000">
                                          <p:val>
                                            <p:strVal val="#ppt_x"/>
                                          </p:val>
                                        </p:tav>
                                      </p:tavLst>
                                    </p:anim>
                                    <p:anim calcmode="lin" valueType="num">
                                      <p:cBhvr>
                                        <p:cTn id="65" dur="1000" fill="hold"/>
                                        <p:tgtEl>
                                          <p:spTgt spid="3"/>
                                        </p:tgtEl>
                                        <p:attrNameLst>
                                          <p:attrName>ppt_y</p:attrName>
                                        </p:attrNameLst>
                                      </p:cBhvr>
                                      <p:tavLst>
                                        <p:tav tm="0">
                                          <p:val>
                                            <p:strVal val="#ppt_y+.1"/>
                                          </p:val>
                                        </p:tav>
                                        <p:tav tm="100000">
                                          <p:val>
                                            <p:strVal val="#ppt_y"/>
                                          </p:val>
                                        </p:tav>
                                      </p:tavLst>
                                    </p:anim>
                                  </p:childTnLst>
                                </p:cTn>
                              </p:par>
                              <p:par>
                                <p:cTn id="66" presetID="42" presetClass="entr" presetSubtype="0" fill="hold" nodeType="withEffect">
                                  <p:stCondLst>
                                    <p:cond delay="0"/>
                                  </p:stCondLst>
                                  <p:childTnLst>
                                    <p:set>
                                      <p:cBhvr>
                                        <p:cTn id="67" dur="1" fill="hold">
                                          <p:stCondLst>
                                            <p:cond delay="0"/>
                                          </p:stCondLst>
                                        </p:cTn>
                                        <p:tgtEl>
                                          <p:spTgt spid="6"/>
                                        </p:tgtEl>
                                        <p:attrNameLst>
                                          <p:attrName>style.visibility</p:attrName>
                                        </p:attrNameLst>
                                      </p:cBhvr>
                                      <p:to>
                                        <p:strVal val="visible"/>
                                      </p:to>
                                    </p:set>
                                    <p:animEffect transition="in" filter="fade">
                                      <p:cBhvr>
                                        <p:cTn id="68" dur="1000"/>
                                        <p:tgtEl>
                                          <p:spTgt spid="6"/>
                                        </p:tgtEl>
                                      </p:cBhvr>
                                    </p:animEffect>
                                    <p:anim calcmode="lin" valueType="num">
                                      <p:cBhvr>
                                        <p:cTn id="69" dur="1000" fill="hold"/>
                                        <p:tgtEl>
                                          <p:spTgt spid="6"/>
                                        </p:tgtEl>
                                        <p:attrNameLst>
                                          <p:attrName>ppt_x</p:attrName>
                                        </p:attrNameLst>
                                      </p:cBhvr>
                                      <p:tavLst>
                                        <p:tav tm="0">
                                          <p:val>
                                            <p:strVal val="#ppt_x"/>
                                          </p:val>
                                        </p:tav>
                                        <p:tav tm="100000">
                                          <p:val>
                                            <p:strVal val="#ppt_x"/>
                                          </p:val>
                                        </p:tav>
                                      </p:tavLst>
                                    </p:anim>
                                    <p:anim calcmode="lin" valueType="num">
                                      <p:cBhvr>
                                        <p:cTn id="70"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p:bldP spid="91" grpId="0" animBg="1"/>
      <p:bldP spid="92" grpId="0"/>
      <p:bldP spid="93" grpId="0" animBg="1"/>
      <p:bldP spid="94" grpId="0"/>
      <p:bldP spid="96" grpId="0"/>
      <p:bldP spid="97" grpId="0"/>
      <p:bldP spid="3"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1"/>
        <p:cNvGrpSpPr/>
        <p:nvPr/>
      </p:nvGrpSpPr>
      <p:grpSpPr>
        <a:xfrm>
          <a:off x="0" y="0"/>
          <a:ext cx="0" cy="0"/>
          <a:chOff x="0" y="0"/>
          <a:chExt cx="0" cy="0"/>
        </a:xfrm>
      </p:grpSpPr>
      <p:sp>
        <p:nvSpPr>
          <p:cNvPr id="102" name="Google Shape;102;p17"/>
          <p:cNvSpPr txBox="1">
            <a:spLocks noGrp="1"/>
          </p:cNvSpPr>
          <p:nvPr>
            <p:ph type="body" idx="1"/>
          </p:nvPr>
        </p:nvSpPr>
        <p:spPr>
          <a:xfrm>
            <a:off x="253210" y="786784"/>
            <a:ext cx="8400136" cy="1993587"/>
          </a:xfrm>
          <a:prstGeom prst="rect">
            <a:avLst/>
          </a:prstGeom>
        </p:spPr>
        <p:txBody>
          <a:bodyPr spcFirstLastPara="1" wrap="square" lIns="91425" tIns="91425" rIns="91425" bIns="91425" anchor="t" anchorCtr="0">
            <a:normAutofit/>
          </a:bodyPr>
          <a:lstStyle/>
          <a:p>
            <a:pPr algn="just"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595959"/>
                </a:solidFill>
                <a:effectLst/>
                <a:latin typeface="Arial" panose="020B0604020202020204" pitchFamily="34" charset="0"/>
              </a:rPr>
              <a:t>The presence or absence of certain lines in the spectra can help us determine if the source is a MCV or not.</a:t>
            </a:r>
          </a:p>
          <a:p>
            <a:pPr algn="just"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595959"/>
                </a:solidFill>
                <a:effectLst/>
                <a:latin typeface="Arial" panose="020B0604020202020204" pitchFamily="34" charset="0"/>
              </a:rPr>
              <a:t>The prominent features in the spectra of a MCV are emission Balmer lines and He II lines.</a:t>
            </a:r>
          </a:p>
          <a:p>
            <a:pPr algn="just" rtl="0" fontAlgn="base">
              <a:lnSpc>
                <a:spcPct val="150000"/>
              </a:lnSpc>
              <a:spcBef>
                <a:spcPts val="0"/>
              </a:spcBef>
              <a:spcAft>
                <a:spcPts val="0"/>
              </a:spcAft>
              <a:buFont typeface="Arial" panose="020B0604020202020204" pitchFamily="34" charset="0"/>
              <a:buChar char="•"/>
            </a:pPr>
            <a:r>
              <a:rPr lang="en-US" sz="1400" b="0" i="0" u="none" strike="noStrike" dirty="0">
                <a:solidFill>
                  <a:srgbClr val="595959"/>
                </a:solidFill>
                <a:effectLst/>
                <a:latin typeface="Arial" panose="020B0604020202020204" pitchFamily="34" charset="0"/>
              </a:rPr>
              <a:t>If the spectra of a binary system consists of these lines, then it is a MCV.</a:t>
            </a:r>
          </a:p>
        </p:txBody>
      </p:sp>
      <p:sp>
        <p:nvSpPr>
          <p:cNvPr id="103" name="Google Shape;103;p17"/>
          <p:cNvSpPr txBox="1">
            <a:spLocks noGrp="1"/>
          </p:cNvSpPr>
          <p:nvPr>
            <p:ph type="title"/>
          </p:nvPr>
        </p:nvSpPr>
        <p:spPr>
          <a:xfrm>
            <a:off x="942600" y="181100"/>
            <a:ext cx="7258800" cy="755700"/>
          </a:xfrm>
          <a:prstGeom prst="rect">
            <a:avLst/>
          </a:prstGeom>
        </p:spPr>
        <p:txBody>
          <a:bodyPr spcFirstLastPara="1" wrap="square" lIns="91425" tIns="91425" rIns="91425" bIns="91425" anchor="b" anchorCtr="0">
            <a:normAutofit fontScale="90000"/>
          </a:bodyPr>
          <a:lstStyle/>
          <a:p>
            <a:pPr marL="0" lvl="0" indent="0" algn="ctr" rtl="0">
              <a:lnSpc>
                <a:spcPct val="180000"/>
              </a:lnSpc>
              <a:spcBef>
                <a:spcPts val="0"/>
              </a:spcBef>
              <a:spcAft>
                <a:spcPts val="1200"/>
              </a:spcAft>
              <a:buNone/>
            </a:pPr>
            <a:r>
              <a:rPr lang="en" b="1" u="sng" dirty="0">
                <a:solidFill>
                  <a:schemeClr val="accent1">
                    <a:lumMod val="50000"/>
                  </a:schemeClr>
                </a:solidFill>
                <a:latin typeface="Playfair Display"/>
                <a:ea typeface="Playfair Display"/>
                <a:cs typeface="Playfair Display"/>
                <a:sym typeface="Playfair Display"/>
              </a:rPr>
              <a:t>SPECTROSCOPIC ANALYSIS OF MAGNETIC CVs</a:t>
            </a:r>
            <a:endParaRPr b="1" u="sng" dirty="0">
              <a:solidFill>
                <a:schemeClr val="accent1">
                  <a:lumMod val="50000"/>
                </a:schemeClr>
              </a:solidFill>
              <a:latin typeface="Playfair Display"/>
              <a:ea typeface="Playfair Display"/>
              <a:cs typeface="Playfair Display"/>
              <a:sym typeface="Playfair Display"/>
            </a:endParaRPr>
          </a:p>
        </p:txBody>
      </p:sp>
      <p:pic>
        <p:nvPicPr>
          <p:cNvPr id="104" name="Google Shape;104;p17"/>
          <p:cNvPicPr preferRelativeResize="0"/>
          <p:nvPr/>
        </p:nvPicPr>
        <p:blipFill>
          <a:blip r:embed="rId3">
            <a:alphaModFix/>
          </a:blip>
          <a:stretch>
            <a:fillRect/>
          </a:stretch>
        </p:blipFill>
        <p:spPr>
          <a:xfrm>
            <a:off x="4928675" y="2371493"/>
            <a:ext cx="3565774" cy="1813525"/>
          </a:xfrm>
          <a:prstGeom prst="rect">
            <a:avLst/>
          </a:prstGeom>
          <a:noFill/>
          <a:ln>
            <a:noFill/>
          </a:ln>
        </p:spPr>
      </p:pic>
      <p:sp>
        <p:nvSpPr>
          <p:cNvPr id="105" name="Google Shape;105;p17"/>
          <p:cNvSpPr txBox="1"/>
          <p:nvPr/>
        </p:nvSpPr>
        <p:spPr>
          <a:xfrm>
            <a:off x="5229681" y="4094968"/>
            <a:ext cx="2934000" cy="144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000" dirty="0"/>
              <a:t>Picture credit: M. A. Garlick © 1998</a:t>
            </a:r>
            <a:endParaRPr sz="1000" dirty="0"/>
          </a:p>
        </p:txBody>
      </p:sp>
      <p:pic>
        <p:nvPicPr>
          <p:cNvPr id="1026" name="Picture 2">
            <a:extLst>
              <a:ext uri="{FF2B5EF4-FFF2-40B4-BE49-F238E27FC236}">
                <a16:creationId xmlns:a16="http://schemas.microsoft.com/office/drawing/2014/main" id="{49B1A786-F10E-0861-B6D8-C07A4E44153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71778" y="2371493"/>
            <a:ext cx="3565773" cy="2346761"/>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1" name="Google Shape;111;p18"/>
          <p:cNvSpPr txBox="1">
            <a:spLocks noGrp="1"/>
          </p:cNvSpPr>
          <p:nvPr>
            <p:ph type="body" idx="1"/>
          </p:nvPr>
        </p:nvSpPr>
        <p:spPr>
          <a:xfrm>
            <a:off x="0" y="799170"/>
            <a:ext cx="3672468" cy="1572323"/>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just" rtl="0">
              <a:spcBef>
                <a:spcPts val="1200"/>
              </a:spcBef>
              <a:spcAft>
                <a:spcPts val="0"/>
              </a:spcAft>
              <a:buNone/>
            </a:pPr>
            <a:r>
              <a:rPr lang="en-IN" sz="1400" dirty="0">
                <a:solidFill>
                  <a:schemeClr val="tx1"/>
                </a:solidFill>
                <a:latin typeface="+mj-lt"/>
                <a:ea typeface="Playfair Display SemiBold"/>
                <a:cs typeface="Playfair Display SemiBold"/>
                <a:sym typeface="Playfair Display SemiBold"/>
              </a:rPr>
              <a:t>The object we have reduced is Swift J0746.2-1611. The source was observed </a:t>
            </a:r>
            <a:r>
              <a:rPr lang="en" sz="1400" dirty="0">
                <a:solidFill>
                  <a:schemeClr val="tx1"/>
                </a:solidFill>
                <a:latin typeface="+mj-lt"/>
                <a:ea typeface="Playfair Display SemiBold"/>
                <a:cs typeface="Playfair Display SemiBold"/>
                <a:sym typeface="Playfair Display SemiBold"/>
              </a:rPr>
              <a:t>from the 2-m Himalayan Chandra Telescope (HCT) at the Indian Astronomical Observatory(IAO), Hanle</a:t>
            </a:r>
            <a:r>
              <a:rPr lang="en-IN" sz="1400" dirty="0">
                <a:solidFill>
                  <a:schemeClr val="tx1"/>
                </a:solidFill>
                <a:latin typeface="+mj-lt"/>
                <a:ea typeface="Playfair Display SemiBold"/>
                <a:cs typeface="Playfair Display SemiBold"/>
                <a:sym typeface="Playfair Display SemiBold"/>
              </a:rPr>
              <a:t>. </a:t>
            </a:r>
            <a:endParaRPr sz="1400" dirty="0">
              <a:solidFill>
                <a:schemeClr val="tx1"/>
              </a:solidFill>
              <a:latin typeface="+mj-lt"/>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120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p:txBody>
      </p:sp>
      <p:pic>
        <p:nvPicPr>
          <p:cNvPr id="112" name="Google Shape;112;p18"/>
          <p:cNvPicPr preferRelativeResize="0"/>
          <p:nvPr/>
        </p:nvPicPr>
        <p:blipFill>
          <a:blip r:embed="rId3">
            <a:alphaModFix/>
          </a:blip>
          <a:stretch>
            <a:fillRect/>
          </a:stretch>
        </p:blipFill>
        <p:spPr>
          <a:xfrm>
            <a:off x="3984168" y="799170"/>
            <a:ext cx="5107260" cy="3545159"/>
          </a:xfrm>
          <a:prstGeom prst="rect">
            <a:avLst/>
          </a:prstGeom>
          <a:noFill/>
          <a:ln>
            <a:noFill/>
          </a:ln>
        </p:spPr>
      </p:pic>
      <p:sp>
        <p:nvSpPr>
          <p:cNvPr id="3" name="Google Shape;66;p15">
            <a:extLst>
              <a:ext uri="{FF2B5EF4-FFF2-40B4-BE49-F238E27FC236}">
                <a16:creationId xmlns:a16="http://schemas.microsoft.com/office/drawing/2014/main" id="{C9F3C72C-818A-8D5B-755B-B534840C5D8F}"/>
              </a:ext>
            </a:extLst>
          </p:cNvPr>
          <p:cNvSpPr txBox="1">
            <a:spLocks/>
          </p:cNvSpPr>
          <p:nvPr/>
        </p:nvSpPr>
        <p:spPr>
          <a:xfrm>
            <a:off x="942600" y="-115875"/>
            <a:ext cx="7258800"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Observation</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111" name="Google Shape;111;p18"/>
          <p:cNvSpPr txBox="1">
            <a:spLocks noGrp="1"/>
          </p:cNvSpPr>
          <p:nvPr>
            <p:ph type="body" idx="1"/>
          </p:nvPr>
        </p:nvSpPr>
        <p:spPr>
          <a:xfrm>
            <a:off x="0" y="799170"/>
            <a:ext cx="3672468" cy="1572323"/>
          </a:xfrm>
          <a:prstGeom prst="rect">
            <a:avLst/>
          </a:prstGeom>
          <a:solidFill>
            <a:schemeClr val="lt2"/>
          </a:solidFill>
          <a:ln w="9525" cap="flat" cmpd="sng">
            <a:solidFill>
              <a:schemeClr val="dk1"/>
            </a:solidFill>
            <a:prstDash val="solid"/>
            <a:round/>
            <a:headEnd type="none" w="sm" len="sm"/>
            <a:tailEnd type="none" w="sm" len="sm"/>
          </a:ln>
        </p:spPr>
        <p:txBody>
          <a:bodyPr spcFirstLastPara="1" wrap="square" lIns="91425" tIns="91425" rIns="91425" bIns="91425" anchor="t" anchorCtr="0">
            <a:normAutofit/>
          </a:bodyPr>
          <a:lstStyle/>
          <a:p>
            <a:pPr marL="0" lvl="0" indent="0" algn="just" rtl="0">
              <a:spcBef>
                <a:spcPts val="1200"/>
              </a:spcBef>
              <a:spcAft>
                <a:spcPts val="0"/>
              </a:spcAft>
              <a:buNone/>
            </a:pPr>
            <a:r>
              <a:rPr lang="en-IN" sz="1400" dirty="0">
                <a:solidFill>
                  <a:schemeClr val="tx1"/>
                </a:solidFill>
                <a:latin typeface="+mj-lt"/>
                <a:ea typeface="Playfair Display SemiBold"/>
                <a:cs typeface="Playfair Display SemiBold"/>
                <a:sym typeface="Playfair Display SemiBold"/>
              </a:rPr>
              <a:t>The object we have reduced is Swift J0746.2-1611. The source was observed </a:t>
            </a:r>
            <a:r>
              <a:rPr lang="en" sz="1400" dirty="0">
                <a:solidFill>
                  <a:schemeClr val="tx1"/>
                </a:solidFill>
                <a:latin typeface="+mj-lt"/>
                <a:ea typeface="Playfair Display SemiBold"/>
                <a:cs typeface="Playfair Display SemiBold"/>
                <a:sym typeface="Playfair Display SemiBold"/>
              </a:rPr>
              <a:t>from the 2-m Himalayan Chandra Telescope (HCT) at the Indian Astronomical Observatory(IAO), Hanle</a:t>
            </a:r>
            <a:r>
              <a:rPr lang="en-IN" sz="1400" dirty="0">
                <a:solidFill>
                  <a:schemeClr val="tx1"/>
                </a:solidFill>
                <a:latin typeface="+mj-lt"/>
                <a:ea typeface="Playfair Display SemiBold"/>
                <a:cs typeface="Playfair Display SemiBold"/>
                <a:sym typeface="Playfair Display SemiBold"/>
              </a:rPr>
              <a:t>. </a:t>
            </a:r>
            <a:endParaRPr sz="1400" dirty="0">
              <a:solidFill>
                <a:schemeClr val="tx1"/>
              </a:solidFill>
              <a:latin typeface="+mj-lt"/>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a:p>
            <a:pPr marL="0" lvl="0" indent="0" algn="just" rtl="0">
              <a:spcBef>
                <a:spcPts val="1200"/>
              </a:spcBef>
              <a:spcAft>
                <a:spcPts val="1200"/>
              </a:spcAft>
              <a:buNone/>
            </a:pPr>
            <a:endParaRPr sz="1400" dirty="0">
              <a:solidFill>
                <a:srgbClr val="4D5156"/>
              </a:solidFill>
              <a:highlight>
                <a:srgbClr val="FFFFFF"/>
              </a:highlight>
              <a:latin typeface="Playfair Display SemiBold"/>
              <a:ea typeface="Playfair Display SemiBold"/>
              <a:cs typeface="Playfair Display SemiBold"/>
              <a:sym typeface="Playfair Display SemiBold"/>
            </a:endParaRPr>
          </a:p>
        </p:txBody>
      </p:sp>
      <p:pic>
        <p:nvPicPr>
          <p:cNvPr id="112" name="Google Shape;112;p18"/>
          <p:cNvPicPr preferRelativeResize="0"/>
          <p:nvPr/>
        </p:nvPicPr>
        <p:blipFill>
          <a:blip r:embed="rId3">
            <a:alphaModFix/>
          </a:blip>
          <a:stretch>
            <a:fillRect/>
          </a:stretch>
        </p:blipFill>
        <p:spPr>
          <a:xfrm>
            <a:off x="1" y="2468137"/>
            <a:ext cx="3672468" cy="2675363"/>
          </a:xfrm>
          <a:prstGeom prst="rect">
            <a:avLst/>
          </a:prstGeom>
          <a:noFill/>
          <a:ln>
            <a:noFill/>
          </a:ln>
        </p:spPr>
      </p:pic>
      <p:sp>
        <p:nvSpPr>
          <p:cNvPr id="3" name="Google Shape;66;p15">
            <a:extLst>
              <a:ext uri="{FF2B5EF4-FFF2-40B4-BE49-F238E27FC236}">
                <a16:creationId xmlns:a16="http://schemas.microsoft.com/office/drawing/2014/main" id="{C9F3C72C-818A-8D5B-755B-B534840C5D8F}"/>
              </a:ext>
            </a:extLst>
          </p:cNvPr>
          <p:cNvSpPr txBox="1">
            <a:spLocks/>
          </p:cNvSpPr>
          <p:nvPr/>
        </p:nvSpPr>
        <p:spPr>
          <a:xfrm>
            <a:off x="-169625" y="-4852"/>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Observation</a:t>
            </a:r>
          </a:p>
        </p:txBody>
      </p:sp>
      <p:sp>
        <p:nvSpPr>
          <p:cNvPr id="4" name="Google Shape;66;p15">
            <a:extLst>
              <a:ext uri="{FF2B5EF4-FFF2-40B4-BE49-F238E27FC236}">
                <a16:creationId xmlns:a16="http://schemas.microsoft.com/office/drawing/2014/main" id="{E0CD54FA-73B8-0547-9AA2-2D5A1702841F}"/>
              </a:ext>
            </a:extLst>
          </p:cNvPr>
          <p:cNvSpPr txBox="1">
            <a:spLocks/>
          </p:cNvSpPr>
          <p:nvPr/>
        </p:nvSpPr>
        <p:spPr>
          <a:xfrm>
            <a:off x="4465566" y="-4852"/>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Data</a:t>
            </a:r>
          </a:p>
        </p:txBody>
      </p:sp>
      <p:sp>
        <p:nvSpPr>
          <p:cNvPr id="5" name="Rectangle: Rounded Corners 4">
            <a:extLst>
              <a:ext uri="{FF2B5EF4-FFF2-40B4-BE49-F238E27FC236}">
                <a16:creationId xmlns:a16="http://schemas.microsoft.com/office/drawing/2014/main" id="{E4231D63-AFE2-9286-309C-2CEDD6BA3214}"/>
              </a:ext>
            </a:extLst>
          </p:cNvPr>
          <p:cNvSpPr/>
          <p:nvPr/>
        </p:nvSpPr>
        <p:spPr>
          <a:xfrm>
            <a:off x="4465566" y="847495"/>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bias_01.fits</a:t>
            </a:r>
          </a:p>
        </p:txBody>
      </p:sp>
      <p:sp>
        <p:nvSpPr>
          <p:cNvPr id="6" name="Rectangle: Rounded Corners 5">
            <a:extLst>
              <a:ext uri="{FF2B5EF4-FFF2-40B4-BE49-F238E27FC236}">
                <a16:creationId xmlns:a16="http://schemas.microsoft.com/office/drawing/2014/main" id="{C627488E-D7F7-1E0B-3417-59FD657045AE}"/>
              </a:ext>
            </a:extLst>
          </p:cNvPr>
          <p:cNvSpPr/>
          <p:nvPr/>
        </p:nvSpPr>
        <p:spPr>
          <a:xfrm>
            <a:off x="6123381" y="84749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bias_02.fits</a:t>
            </a:r>
          </a:p>
        </p:txBody>
      </p:sp>
      <p:sp>
        <p:nvSpPr>
          <p:cNvPr id="7" name="Rectangle: Rounded Corners 6">
            <a:extLst>
              <a:ext uri="{FF2B5EF4-FFF2-40B4-BE49-F238E27FC236}">
                <a16:creationId xmlns:a16="http://schemas.microsoft.com/office/drawing/2014/main" id="{06F53E33-FE9D-8986-B39E-18F87B786CBC}"/>
              </a:ext>
            </a:extLst>
          </p:cNvPr>
          <p:cNvSpPr/>
          <p:nvPr/>
        </p:nvSpPr>
        <p:spPr>
          <a:xfrm>
            <a:off x="7765509" y="84749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bias_03.fits</a:t>
            </a:r>
          </a:p>
        </p:txBody>
      </p:sp>
      <p:sp>
        <p:nvSpPr>
          <p:cNvPr id="8" name="Rectangle: Rounded Corners 7">
            <a:extLst>
              <a:ext uri="{FF2B5EF4-FFF2-40B4-BE49-F238E27FC236}">
                <a16:creationId xmlns:a16="http://schemas.microsoft.com/office/drawing/2014/main" id="{B8399E9D-3ACF-6340-ED15-24C1ABAFE026}"/>
              </a:ext>
            </a:extLst>
          </p:cNvPr>
          <p:cNvSpPr/>
          <p:nvPr/>
        </p:nvSpPr>
        <p:spPr>
          <a:xfrm>
            <a:off x="4484152" y="175074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halogen_01.fits</a:t>
            </a:r>
          </a:p>
        </p:txBody>
      </p:sp>
      <p:sp>
        <p:nvSpPr>
          <p:cNvPr id="9" name="Rectangle: Rounded Corners 8">
            <a:extLst>
              <a:ext uri="{FF2B5EF4-FFF2-40B4-BE49-F238E27FC236}">
                <a16:creationId xmlns:a16="http://schemas.microsoft.com/office/drawing/2014/main" id="{9E1D2DE2-F7B9-3E8A-74BB-526C83CDBBD4}"/>
              </a:ext>
            </a:extLst>
          </p:cNvPr>
          <p:cNvSpPr/>
          <p:nvPr/>
        </p:nvSpPr>
        <p:spPr>
          <a:xfrm>
            <a:off x="6123381" y="1776762"/>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halogen_02.fits</a:t>
            </a:r>
          </a:p>
        </p:txBody>
      </p:sp>
      <p:sp>
        <p:nvSpPr>
          <p:cNvPr id="10" name="Rectangle: Rounded Corners 9">
            <a:extLst>
              <a:ext uri="{FF2B5EF4-FFF2-40B4-BE49-F238E27FC236}">
                <a16:creationId xmlns:a16="http://schemas.microsoft.com/office/drawing/2014/main" id="{F7C0C416-7797-8787-23CC-2CD72D5DAA27}"/>
              </a:ext>
            </a:extLst>
          </p:cNvPr>
          <p:cNvSpPr/>
          <p:nvPr/>
        </p:nvSpPr>
        <p:spPr>
          <a:xfrm>
            <a:off x="7765509" y="1776761"/>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halogen_03.fits</a:t>
            </a:r>
          </a:p>
        </p:txBody>
      </p:sp>
      <p:sp>
        <p:nvSpPr>
          <p:cNvPr id="11" name="Rectangle: Rounded Corners 10">
            <a:extLst>
              <a:ext uri="{FF2B5EF4-FFF2-40B4-BE49-F238E27FC236}">
                <a16:creationId xmlns:a16="http://schemas.microsoft.com/office/drawing/2014/main" id="{18A3EFB3-3D95-332F-6CD2-A83467E16B3B}"/>
              </a:ext>
            </a:extLst>
          </p:cNvPr>
          <p:cNvSpPr/>
          <p:nvPr/>
        </p:nvSpPr>
        <p:spPr>
          <a:xfrm>
            <a:off x="5313059" y="267536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Source</a:t>
            </a:r>
          </a:p>
        </p:txBody>
      </p:sp>
      <p:sp>
        <p:nvSpPr>
          <p:cNvPr id="12" name="Rectangle: Rounded Corners 11">
            <a:extLst>
              <a:ext uri="{FF2B5EF4-FFF2-40B4-BE49-F238E27FC236}">
                <a16:creationId xmlns:a16="http://schemas.microsoft.com/office/drawing/2014/main" id="{6959B988-2778-2E63-CBBA-C9769DFAC2C8}"/>
              </a:ext>
            </a:extLst>
          </p:cNvPr>
          <p:cNvSpPr/>
          <p:nvPr/>
        </p:nvSpPr>
        <p:spPr>
          <a:xfrm>
            <a:off x="6938782" y="267536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3" name="Rectangle: Rounded Corners 12">
            <a:extLst>
              <a:ext uri="{FF2B5EF4-FFF2-40B4-BE49-F238E27FC236}">
                <a16:creationId xmlns:a16="http://schemas.microsoft.com/office/drawing/2014/main" id="{11486B33-3BF4-C2E7-59E1-2D64627500B9}"/>
              </a:ext>
            </a:extLst>
          </p:cNvPr>
          <p:cNvSpPr/>
          <p:nvPr/>
        </p:nvSpPr>
        <p:spPr>
          <a:xfrm>
            <a:off x="5313059" y="360463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a:t>
            </a:r>
            <a:endParaRPr lang="en-IN" dirty="0"/>
          </a:p>
        </p:txBody>
      </p:sp>
      <p:sp>
        <p:nvSpPr>
          <p:cNvPr id="14" name="Rectangle: Rounded Corners 13">
            <a:extLst>
              <a:ext uri="{FF2B5EF4-FFF2-40B4-BE49-F238E27FC236}">
                <a16:creationId xmlns:a16="http://schemas.microsoft.com/office/drawing/2014/main" id="{24C60DD9-B52D-F258-486B-EF9BBB6B55CF}"/>
              </a:ext>
            </a:extLst>
          </p:cNvPr>
          <p:cNvSpPr/>
          <p:nvPr/>
        </p:nvSpPr>
        <p:spPr>
          <a:xfrm>
            <a:off x="6938782" y="357396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a:t>
            </a:r>
            <a:endParaRPr lang="en-IN" dirty="0"/>
          </a:p>
        </p:txBody>
      </p:sp>
    </p:spTree>
    <p:extLst>
      <p:ext uri="{BB962C8B-B14F-4D97-AF65-F5344CB8AC3E}">
        <p14:creationId xmlns:p14="http://schemas.microsoft.com/office/powerpoint/2010/main" val="2962735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1000"/>
                                        <p:tgtEl>
                                          <p:spTgt spid="7"/>
                                        </p:tgtEl>
                                      </p:cBhvr>
                                    </p:animEffect>
                                    <p:anim calcmode="lin" valueType="num">
                                      <p:cBhvr>
                                        <p:cTn id="13" dur="1000" fill="hold"/>
                                        <p:tgtEl>
                                          <p:spTgt spid="7"/>
                                        </p:tgtEl>
                                        <p:attrNameLst>
                                          <p:attrName>ppt_x</p:attrName>
                                        </p:attrNameLst>
                                      </p:cBhvr>
                                      <p:tavLst>
                                        <p:tav tm="0">
                                          <p:val>
                                            <p:strVal val="#ppt_x"/>
                                          </p:val>
                                        </p:tav>
                                        <p:tav tm="100000">
                                          <p:val>
                                            <p:strVal val="#ppt_x"/>
                                          </p:val>
                                        </p:tav>
                                      </p:tavLst>
                                    </p:anim>
                                    <p:anim calcmode="lin" valueType="num">
                                      <p:cBhvr>
                                        <p:cTn id="14" dur="1000" fill="hold"/>
                                        <p:tgtEl>
                                          <p:spTgt spid="7"/>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fade">
                                      <p:cBhvr>
                                        <p:cTn id="17" dur="1000"/>
                                        <p:tgtEl>
                                          <p:spTgt spid="5"/>
                                        </p:tgtEl>
                                      </p:cBhvr>
                                    </p:animEffect>
                                    <p:anim calcmode="lin" valueType="num">
                                      <p:cBhvr>
                                        <p:cTn id="18" dur="1000" fill="hold"/>
                                        <p:tgtEl>
                                          <p:spTgt spid="5"/>
                                        </p:tgtEl>
                                        <p:attrNameLst>
                                          <p:attrName>ppt_x</p:attrName>
                                        </p:attrNameLst>
                                      </p:cBhvr>
                                      <p:tavLst>
                                        <p:tav tm="0">
                                          <p:val>
                                            <p:strVal val="#ppt_x"/>
                                          </p:val>
                                        </p:tav>
                                        <p:tav tm="100000">
                                          <p:val>
                                            <p:strVal val="#ppt_x"/>
                                          </p:val>
                                        </p:tav>
                                      </p:tavLst>
                                    </p:anim>
                                    <p:anim calcmode="lin" valueType="num">
                                      <p:cBhvr>
                                        <p:cTn id="1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fade">
                                      <p:cBhvr>
                                        <p:cTn id="24" dur="1000"/>
                                        <p:tgtEl>
                                          <p:spTgt spid="8"/>
                                        </p:tgtEl>
                                      </p:cBhvr>
                                    </p:animEffect>
                                    <p:anim calcmode="lin" valueType="num">
                                      <p:cBhvr>
                                        <p:cTn id="25" dur="1000" fill="hold"/>
                                        <p:tgtEl>
                                          <p:spTgt spid="8"/>
                                        </p:tgtEl>
                                        <p:attrNameLst>
                                          <p:attrName>ppt_x</p:attrName>
                                        </p:attrNameLst>
                                      </p:cBhvr>
                                      <p:tavLst>
                                        <p:tav tm="0">
                                          <p:val>
                                            <p:strVal val="#ppt_x"/>
                                          </p:val>
                                        </p:tav>
                                        <p:tav tm="100000">
                                          <p:val>
                                            <p:strVal val="#ppt_x"/>
                                          </p:val>
                                        </p:tav>
                                      </p:tavLst>
                                    </p:anim>
                                    <p:anim calcmode="lin" valueType="num">
                                      <p:cBhvr>
                                        <p:cTn id="26" dur="1000" fill="hold"/>
                                        <p:tgtEl>
                                          <p:spTgt spid="8"/>
                                        </p:tgtEl>
                                        <p:attrNameLst>
                                          <p:attrName>ppt_y</p:attrName>
                                        </p:attrNameLst>
                                      </p:cBhvr>
                                      <p:tavLst>
                                        <p:tav tm="0">
                                          <p:val>
                                            <p:strVal val="#ppt_y+.1"/>
                                          </p:val>
                                        </p:tav>
                                        <p:tav tm="100000">
                                          <p:val>
                                            <p:strVal val="#ppt_y"/>
                                          </p:val>
                                        </p:tav>
                                      </p:tavLst>
                                    </p:anim>
                                  </p:childTnLst>
                                </p:cTn>
                              </p:par>
                              <p:par>
                                <p:cTn id="27" presetID="42"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grpId="0" nodeType="withEffect">
                                  <p:stCondLst>
                                    <p:cond delay="0"/>
                                  </p:stCondLst>
                                  <p:childTnLst>
                                    <p:set>
                                      <p:cBhvr>
                                        <p:cTn id="45" dur="1" fill="hold">
                                          <p:stCondLst>
                                            <p:cond delay="0"/>
                                          </p:stCondLst>
                                        </p:cTn>
                                        <p:tgtEl>
                                          <p:spTgt spid="12"/>
                                        </p:tgtEl>
                                        <p:attrNameLst>
                                          <p:attrName>style.visibility</p:attrName>
                                        </p:attrNameLst>
                                      </p:cBhvr>
                                      <p:to>
                                        <p:strVal val="visible"/>
                                      </p:to>
                                    </p:set>
                                    <p:animEffect transition="in" filter="fade">
                                      <p:cBhvr>
                                        <p:cTn id="46" dur="1000"/>
                                        <p:tgtEl>
                                          <p:spTgt spid="12"/>
                                        </p:tgtEl>
                                      </p:cBhvr>
                                    </p:animEffect>
                                    <p:anim calcmode="lin" valueType="num">
                                      <p:cBhvr>
                                        <p:cTn id="47" dur="1000" fill="hold"/>
                                        <p:tgtEl>
                                          <p:spTgt spid="12"/>
                                        </p:tgtEl>
                                        <p:attrNameLst>
                                          <p:attrName>ppt_x</p:attrName>
                                        </p:attrNameLst>
                                      </p:cBhvr>
                                      <p:tavLst>
                                        <p:tav tm="0">
                                          <p:val>
                                            <p:strVal val="#ppt_x"/>
                                          </p:val>
                                        </p:tav>
                                        <p:tav tm="100000">
                                          <p:val>
                                            <p:strVal val="#ppt_x"/>
                                          </p:val>
                                        </p:tav>
                                      </p:tavLst>
                                    </p:anim>
                                    <p:anim calcmode="lin" valueType="num">
                                      <p:cBhvr>
                                        <p:cTn id="48"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42" presetClass="entr" presetSubtype="0" fill="hold" grpId="0" nodeType="clickEffect">
                                  <p:stCondLst>
                                    <p:cond delay="0"/>
                                  </p:stCondLst>
                                  <p:childTnLst>
                                    <p:set>
                                      <p:cBhvr>
                                        <p:cTn id="52" dur="1" fill="hold">
                                          <p:stCondLst>
                                            <p:cond delay="0"/>
                                          </p:stCondLst>
                                        </p:cTn>
                                        <p:tgtEl>
                                          <p:spTgt spid="13"/>
                                        </p:tgtEl>
                                        <p:attrNameLst>
                                          <p:attrName>style.visibility</p:attrName>
                                        </p:attrNameLst>
                                      </p:cBhvr>
                                      <p:to>
                                        <p:strVal val="visible"/>
                                      </p:to>
                                    </p:set>
                                    <p:animEffect transition="in" filter="fade">
                                      <p:cBhvr>
                                        <p:cTn id="53" dur="1000"/>
                                        <p:tgtEl>
                                          <p:spTgt spid="13"/>
                                        </p:tgtEl>
                                      </p:cBhvr>
                                    </p:animEffect>
                                    <p:anim calcmode="lin" valueType="num">
                                      <p:cBhvr>
                                        <p:cTn id="54" dur="1000" fill="hold"/>
                                        <p:tgtEl>
                                          <p:spTgt spid="13"/>
                                        </p:tgtEl>
                                        <p:attrNameLst>
                                          <p:attrName>ppt_x</p:attrName>
                                        </p:attrNameLst>
                                      </p:cBhvr>
                                      <p:tavLst>
                                        <p:tav tm="0">
                                          <p:val>
                                            <p:strVal val="#ppt_x"/>
                                          </p:val>
                                        </p:tav>
                                        <p:tav tm="100000">
                                          <p:val>
                                            <p:strVal val="#ppt_x"/>
                                          </p:val>
                                        </p:tav>
                                      </p:tavLst>
                                    </p:anim>
                                    <p:anim calcmode="lin" valueType="num">
                                      <p:cBhvr>
                                        <p:cTn id="55" dur="1000" fill="hold"/>
                                        <p:tgtEl>
                                          <p:spTgt spid="13"/>
                                        </p:tgtEl>
                                        <p:attrNameLst>
                                          <p:attrName>ppt_y</p:attrName>
                                        </p:attrNameLst>
                                      </p:cBhvr>
                                      <p:tavLst>
                                        <p:tav tm="0">
                                          <p:val>
                                            <p:strVal val="#ppt_y+.1"/>
                                          </p:val>
                                        </p:tav>
                                        <p:tav tm="100000">
                                          <p:val>
                                            <p:strVal val="#ppt_y"/>
                                          </p:val>
                                        </p:tav>
                                      </p:tavLst>
                                    </p:anim>
                                  </p:childTnLst>
                                </p:cTn>
                              </p:par>
                              <p:par>
                                <p:cTn id="56" presetID="42" presetClass="entr" presetSubtype="0" fill="hold" grpId="0" nodeType="withEffect">
                                  <p:stCondLst>
                                    <p:cond delay="0"/>
                                  </p:stCondLst>
                                  <p:childTnLst>
                                    <p:set>
                                      <p:cBhvr>
                                        <p:cTn id="57" dur="1" fill="hold">
                                          <p:stCondLst>
                                            <p:cond delay="0"/>
                                          </p:stCondLst>
                                        </p:cTn>
                                        <p:tgtEl>
                                          <p:spTgt spid="14"/>
                                        </p:tgtEl>
                                        <p:attrNameLst>
                                          <p:attrName>style.visibility</p:attrName>
                                        </p:attrNameLst>
                                      </p:cBhvr>
                                      <p:to>
                                        <p:strVal val="visible"/>
                                      </p:to>
                                    </p:set>
                                    <p:animEffect transition="in" filter="fade">
                                      <p:cBhvr>
                                        <p:cTn id="58" dur="1000"/>
                                        <p:tgtEl>
                                          <p:spTgt spid="14"/>
                                        </p:tgtEl>
                                      </p:cBhvr>
                                    </p:animEffect>
                                    <p:anim calcmode="lin" valueType="num">
                                      <p:cBhvr>
                                        <p:cTn id="59" dur="1000" fill="hold"/>
                                        <p:tgtEl>
                                          <p:spTgt spid="14"/>
                                        </p:tgtEl>
                                        <p:attrNameLst>
                                          <p:attrName>ppt_x</p:attrName>
                                        </p:attrNameLst>
                                      </p:cBhvr>
                                      <p:tavLst>
                                        <p:tav tm="0">
                                          <p:val>
                                            <p:strVal val="#ppt_x"/>
                                          </p:val>
                                        </p:tav>
                                        <p:tav tm="100000">
                                          <p:val>
                                            <p:strVal val="#ppt_x"/>
                                          </p:val>
                                        </p:tav>
                                      </p:tavLst>
                                    </p:anim>
                                    <p:anim calcmode="lin" valueType="num">
                                      <p:cBhvr>
                                        <p:cTn id="60"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09"/>
        <p:cNvGrpSpPr/>
        <p:nvPr/>
      </p:nvGrpSpPr>
      <p:grpSpPr>
        <a:xfrm>
          <a:off x="0" y="0"/>
          <a:ext cx="0" cy="0"/>
          <a:chOff x="0" y="0"/>
          <a:chExt cx="0" cy="0"/>
        </a:xfrm>
      </p:grpSpPr>
      <p:sp>
        <p:nvSpPr>
          <p:cNvPr id="110" name="Google Shape;110;p1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4" name="Google Shape;66;p15">
            <a:extLst>
              <a:ext uri="{FF2B5EF4-FFF2-40B4-BE49-F238E27FC236}">
                <a16:creationId xmlns:a16="http://schemas.microsoft.com/office/drawing/2014/main" id="{E0CD54FA-73B8-0547-9AA2-2D5A1702841F}"/>
              </a:ext>
            </a:extLst>
          </p:cNvPr>
          <p:cNvSpPr txBox="1">
            <a:spLocks/>
          </p:cNvSpPr>
          <p:nvPr/>
        </p:nvSpPr>
        <p:spPr>
          <a:xfrm>
            <a:off x="562662" y="30200"/>
            <a:ext cx="3770649" cy="7557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Data</a:t>
            </a:r>
          </a:p>
        </p:txBody>
      </p:sp>
      <p:sp>
        <p:nvSpPr>
          <p:cNvPr id="5" name="Rectangle: Rounded Corners 4">
            <a:extLst>
              <a:ext uri="{FF2B5EF4-FFF2-40B4-BE49-F238E27FC236}">
                <a16:creationId xmlns:a16="http://schemas.microsoft.com/office/drawing/2014/main" id="{E4231D63-AFE2-9286-309C-2CEDD6BA3214}"/>
              </a:ext>
            </a:extLst>
          </p:cNvPr>
          <p:cNvSpPr/>
          <p:nvPr/>
        </p:nvSpPr>
        <p:spPr>
          <a:xfrm>
            <a:off x="124048" y="847495"/>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bias_01.fits</a:t>
            </a:r>
          </a:p>
        </p:txBody>
      </p:sp>
      <p:sp>
        <p:nvSpPr>
          <p:cNvPr id="6" name="Rectangle: Rounded Corners 5">
            <a:extLst>
              <a:ext uri="{FF2B5EF4-FFF2-40B4-BE49-F238E27FC236}">
                <a16:creationId xmlns:a16="http://schemas.microsoft.com/office/drawing/2014/main" id="{C627488E-D7F7-1E0B-3417-59FD657045AE}"/>
              </a:ext>
            </a:extLst>
          </p:cNvPr>
          <p:cNvSpPr/>
          <p:nvPr/>
        </p:nvSpPr>
        <p:spPr>
          <a:xfrm>
            <a:off x="1781863" y="84749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bias_02.fits</a:t>
            </a:r>
          </a:p>
        </p:txBody>
      </p:sp>
      <p:sp>
        <p:nvSpPr>
          <p:cNvPr id="7" name="Rectangle: Rounded Corners 6">
            <a:extLst>
              <a:ext uri="{FF2B5EF4-FFF2-40B4-BE49-F238E27FC236}">
                <a16:creationId xmlns:a16="http://schemas.microsoft.com/office/drawing/2014/main" id="{06F53E33-FE9D-8986-B39E-18F87B786CBC}"/>
              </a:ext>
            </a:extLst>
          </p:cNvPr>
          <p:cNvSpPr/>
          <p:nvPr/>
        </p:nvSpPr>
        <p:spPr>
          <a:xfrm>
            <a:off x="3423991" y="84749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bias_03.fits</a:t>
            </a:r>
          </a:p>
        </p:txBody>
      </p:sp>
      <p:sp>
        <p:nvSpPr>
          <p:cNvPr id="8" name="Rectangle: Rounded Corners 7">
            <a:extLst>
              <a:ext uri="{FF2B5EF4-FFF2-40B4-BE49-F238E27FC236}">
                <a16:creationId xmlns:a16="http://schemas.microsoft.com/office/drawing/2014/main" id="{B8399E9D-3ACF-6340-ED15-24C1ABAFE026}"/>
              </a:ext>
            </a:extLst>
          </p:cNvPr>
          <p:cNvSpPr/>
          <p:nvPr/>
        </p:nvSpPr>
        <p:spPr>
          <a:xfrm>
            <a:off x="142634" y="1750743"/>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halogen_01.fits</a:t>
            </a:r>
          </a:p>
        </p:txBody>
      </p:sp>
      <p:sp>
        <p:nvSpPr>
          <p:cNvPr id="9" name="Rectangle: Rounded Corners 8">
            <a:extLst>
              <a:ext uri="{FF2B5EF4-FFF2-40B4-BE49-F238E27FC236}">
                <a16:creationId xmlns:a16="http://schemas.microsoft.com/office/drawing/2014/main" id="{9E1D2DE2-F7B9-3E8A-74BB-526C83CDBBD4}"/>
              </a:ext>
            </a:extLst>
          </p:cNvPr>
          <p:cNvSpPr/>
          <p:nvPr/>
        </p:nvSpPr>
        <p:spPr>
          <a:xfrm>
            <a:off x="1781863" y="1776762"/>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halogen_02.fits</a:t>
            </a:r>
          </a:p>
        </p:txBody>
      </p:sp>
      <p:sp>
        <p:nvSpPr>
          <p:cNvPr id="10" name="Rectangle: Rounded Corners 9">
            <a:extLst>
              <a:ext uri="{FF2B5EF4-FFF2-40B4-BE49-F238E27FC236}">
                <a16:creationId xmlns:a16="http://schemas.microsoft.com/office/drawing/2014/main" id="{F7C0C416-7797-8787-23CC-2CD72D5DAA27}"/>
              </a:ext>
            </a:extLst>
          </p:cNvPr>
          <p:cNvSpPr/>
          <p:nvPr/>
        </p:nvSpPr>
        <p:spPr>
          <a:xfrm>
            <a:off x="3423991" y="1776761"/>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halogen_03.fits</a:t>
            </a:r>
          </a:p>
        </p:txBody>
      </p:sp>
      <p:sp>
        <p:nvSpPr>
          <p:cNvPr id="11" name="Rectangle: Rounded Corners 10">
            <a:extLst>
              <a:ext uri="{FF2B5EF4-FFF2-40B4-BE49-F238E27FC236}">
                <a16:creationId xmlns:a16="http://schemas.microsoft.com/office/drawing/2014/main" id="{18A3EFB3-3D95-332F-6CD2-A83467E16B3B}"/>
              </a:ext>
            </a:extLst>
          </p:cNvPr>
          <p:cNvSpPr/>
          <p:nvPr/>
        </p:nvSpPr>
        <p:spPr>
          <a:xfrm>
            <a:off x="971541" y="267536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Source</a:t>
            </a:r>
          </a:p>
        </p:txBody>
      </p:sp>
      <p:sp>
        <p:nvSpPr>
          <p:cNvPr id="12" name="Rectangle: Rounded Corners 11">
            <a:extLst>
              <a:ext uri="{FF2B5EF4-FFF2-40B4-BE49-F238E27FC236}">
                <a16:creationId xmlns:a16="http://schemas.microsoft.com/office/drawing/2014/main" id="{6959B988-2778-2E63-CBBA-C9769DFAC2C8}"/>
              </a:ext>
            </a:extLst>
          </p:cNvPr>
          <p:cNvSpPr/>
          <p:nvPr/>
        </p:nvSpPr>
        <p:spPr>
          <a:xfrm>
            <a:off x="2597264" y="267536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Standard</a:t>
            </a:r>
          </a:p>
        </p:txBody>
      </p:sp>
      <p:sp>
        <p:nvSpPr>
          <p:cNvPr id="13" name="Rectangle: Rounded Corners 12">
            <a:extLst>
              <a:ext uri="{FF2B5EF4-FFF2-40B4-BE49-F238E27FC236}">
                <a16:creationId xmlns:a16="http://schemas.microsoft.com/office/drawing/2014/main" id="{11486B33-3BF4-C2E7-59E1-2D64627500B9}"/>
              </a:ext>
            </a:extLst>
          </p:cNvPr>
          <p:cNvSpPr/>
          <p:nvPr/>
        </p:nvSpPr>
        <p:spPr>
          <a:xfrm>
            <a:off x="971541" y="3604630"/>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Source_arc_lamp</a:t>
            </a:r>
            <a:endParaRPr lang="en-IN" dirty="0"/>
          </a:p>
        </p:txBody>
      </p:sp>
      <p:sp>
        <p:nvSpPr>
          <p:cNvPr id="14" name="Rectangle: Rounded Corners 13">
            <a:extLst>
              <a:ext uri="{FF2B5EF4-FFF2-40B4-BE49-F238E27FC236}">
                <a16:creationId xmlns:a16="http://schemas.microsoft.com/office/drawing/2014/main" id="{24C60DD9-B52D-F258-486B-EF9BBB6B55CF}"/>
              </a:ext>
            </a:extLst>
          </p:cNvPr>
          <p:cNvSpPr/>
          <p:nvPr/>
        </p:nvSpPr>
        <p:spPr>
          <a:xfrm>
            <a:off x="2597264" y="3573966"/>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Standard_arc_lamp</a:t>
            </a:r>
            <a:endParaRPr lang="en-IN" dirty="0"/>
          </a:p>
        </p:txBody>
      </p:sp>
      <p:sp>
        <p:nvSpPr>
          <p:cNvPr id="16" name="Google Shape;117;p19">
            <a:extLst>
              <a:ext uri="{FF2B5EF4-FFF2-40B4-BE49-F238E27FC236}">
                <a16:creationId xmlns:a16="http://schemas.microsoft.com/office/drawing/2014/main" id="{766BDB6D-70ED-E7A6-C66C-AEE6C9114B80}"/>
              </a:ext>
            </a:extLst>
          </p:cNvPr>
          <p:cNvSpPr txBox="1">
            <a:spLocks/>
          </p:cNvSpPr>
          <p:nvPr/>
        </p:nvSpPr>
        <p:spPr>
          <a:xfrm>
            <a:off x="4949838" y="635738"/>
            <a:ext cx="3886970" cy="6108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Cleaning The Image</a:t>
            </a:r>
          </a:p>
        </p:txBody>
      </p:sp>
      <p:sp>
        <p:nvSpPr>
          <p:cNvPr id="17" name="Google Shape;117;p19">
            <a:extLst>
              <a:ext uri="{FF2B5EF4-FFF2-40B4-BE49-F238E27FC236}">
                <a16:creationId xmlns:a16="http://schemas.microsoft.com/office/drawing/2014/main" id="{38AF388C-00E6-D13B-8614-5D24CF77E46E}"/>
              </a:ext>
            </a:extLst>
          </p:cNvPr>
          <p:cNvSpPr txBox="1">
            <a:spLocks/>
          </p:cNvSpPr>
          <p:nvPr/>
        </p:nvSpPr>
        <p:spPr>
          <a:xfrm>
            <a:off x="4949838" y="1657498"/>
            <a:ext cx="3886970" cy="610800"/>
          </a:xfrm>
          <a:prstGeom prst="rect">
            <a:avLst/>
          </a:prstGeom>
          <a:noFill/>
          <a:ln>
            <a:noFill/>
          </a:ln>
        </p:spPr>
        <p:txBody>
          <a:bodyPr spcFirstLastPara="1" wrap="square" lIns="91425" tIns="91425" rIns="91425" bIns="91425" anchor="b" anchorCtr="0">
            <a:normAutofit fontScale="92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APERTURE EXTRACTION</a:t>
            </a:r>
          </a:p>
        </p:txBody>
      </p:sp>
      <p:sp>
        <p:nvSpPr>
          <p:cNvPr id="18" name="Google Shape;117;p19">
            <a:extLst>
              <a:ext uri="{FF2B5EF4-FFF2-40B4-BE49-F238E27FC236}">
                <a16:creationId xmlns:a16="http://schemas.microsoft.com/office/drawing/2014/main" id="{5D093F1C-AD05-72C8-D8C8-435F21E7AC6E}"/>
              </a:ext>
            </a:extLst>
          </p:cNvPr>
          <p:cNvSpPr txBox="1">
            <a:spLocks/>
          </p:cNvSpPr>
          <p:nvPr/>
        </p:nvSpPr>
        <p:spPr>
          <a:xfrm>
            <a:off x="4936815" y="3681618"/>
            <a:ext cx="3886970" cy="610800"/>
          </a:xfrm>
          <a:prstGeom prst="rect">
            <a:avLst/>
          </a:prstGeom>
          <a:noFill/>
          <a:ln>
            <a:noFill/>
          </a:ln>
        </p:spPr>
        <p:txBody>
          <a:bodyPr spcFirstLastPara="1" wrap="square" lIns="91425" tIns="91425" rIns="91425" bIns="91425" anchor="b"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FLUX CALIBRATION</a:t>
            </a:r>
          </a:p>
        </p:txBody>
      </p:sp>
      <p:sp>
        <p:nvSpPr>
          <p:cNvPr id="19" name="Google Shape;117;p19">
            <a:extLst>
              <a:ext uri="{FF2B5EF4-FFF2-40B4-BE49-F238E27FC236}">
                <a16:creationId xmlns:a16="http://schemas.microsoft.com/office/drawing/2014/main" id="{74FBBC52-5377-0D55-B9A0-18AE3C960783}"/>
              </a:ext>
            </a:extLst>
          </p:cNvPr>
          <p:cNvSpPr txBox="1">
            <a:spLocks/>
          </p:cNvSpPr>
          <p:nvPr/>
        </p:nvSpPr>
        <p:spPr>
          <a:xfrm>
            <a:off x="4949838" y="2675364"/>
            <a:ext cx="3886970" cy="610800"/>
          </a:xfrm>
          <a:prstGeom prst="rect">
            <a:avLst/>
          </a:prstGeom>
          <a:noFill/>
          <a:ln>
            <a:noFill/>
          </a:ln>
        </p:spPr>
        <p:txBody>
          <a:bodyPr spcFirstLastPara="1" wrap="square" lIns="91425" tIns="91425" rIns="91425" bIns="91425" anchor="b" anchorCtr="0">
            <a:normAutofit fontScale="85000" lnSpcReduction="100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9pPr>
          </a:lstStyle>
          <a:p>
            <a:pPr algn="ctr"/>
            <a:r>
              <a:rPr lang="en-IN" b="1" dirty="0">
                <a:latin typeface="Playfair Display"/>
                <a:ea typeface="Playfair Display"/>
                <a:cs typeface="Playfair Display"/>
                <a:sym typeface="Playfair Display"/>
              </a:rPr>
              <a:t>WAVELENGTH CALIBRATION</a:t>
            </a:r>
          </a:p>
        </p:txBody>
      </p:sp>
      <p:sp>
        <p:nvSpPr>
          <p:cNvPr id="20" name="Arrow: Down 19">
            <a:extLst>
              <a:ext uri="{FF2B5EF4-FFF2-40B4-BE49-F238E27FC236}">
                <a16:creationId xmlns:a16="http://schemas.microsoft.com/office/drawing/2014/main" id="{A62A4D4D-0265-FA9D-00FB-B49A8E732109}"/>
              </a:ext>
            </a:extLst>
          </p:cNvPr>
          <p:cNvSpPr/>
          <p:nvPr/>
        </p:nvSpPr>
        <p:spPr>
          <a:xfrm>
            <a:off x="6601522" y="1193180"/>
            <a:ext cx="557561" cy="610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1" name="Arrow: Down 20">
            <a:extLst>
              <a:ext uri="{FF2B5EF4-FFF2-40B4-BE49-F238E27FC236}">
                <a16:creationId xmlns:a16="http://schemas.microsoft.com/office/drawing/2014/main" id="{291DFCEE-1EF0-9D60-6BB4-2C1A02DB94C0}"/>
              </a:ext>
            </a:extLst>
          </p:cNvPr>
          <p:cNvSpPr/>
          <p:nvPr/>
        </p:nvSpPr>
        <p:spPr>
          <a:xfrm>
            <a:off x="6601521" y="2211046"/>
            <a:ext cx="557561" cy="610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a:p>
        </p:txBody>
      </p:sp>
      <p:sp>
        <p:nvSpPr>
          <p:cNvPr id="22" name="Arrow: Down 21">
            <a:extLst>
              <a:ext uri="{FF2B5EF4-FFF2-40B4-BE49-F238E27FC236}">
                <a16:creationId xmlns:a16="http://schemas.microsoft.com/office/drawing/2014/main" id="{0C624437-C7E0-593F-B45A-329000F49584}"/>
              </a:ext>
            </a:extLst>
          </p:cNvPr>
          <p:cNvSpPr/>
          <p:nvPr/>
        </p:nvSpPr>
        <p:spPr>
          <a:xfrm>
            <a:off x="6601520" y="3227793"/>
            <a:ext cx="557561" cy="610800"/>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5409682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0"/>
                                        </p:tgtEl>
                                        <p:attrNameLst>
                                          <p:attrName>style.visibility</p:attrName>
                                        </p:attrNameLst>
                                      </p:cBhvr>
                                      <p:to>
                                        <p:strVal val="visible"/>
                                      </p:to>
                                    </p:set>
                                    <p:animEffect transition="in" filter="fade">
                                      <p:cBhvr>
                                        <p:cTn id="13" dur="1000"/>
                                        <p:tgtEl>
                                          <p:spTgt spid="20"/>
                                        </p:tgtEl>
                                      </p:cBhvr>
                                    </p:animEffect>
                                    <p:anim calcmode="lin" valueType="num">
                                      <p:cBhvr>
                                        <p:cTn id="14" dur="1000" fill="hold"/>
                                        <p:tgtEl>
                                          <p:spTgt spid="20"/>
                                        </p:tgtEl>
                                        <p:attrNameLst>
                                          <p:attrName>ppt_x</p:attrName>
                                        </p:attrNameLst>
                                      </p:cBhvr>
                                      <p:tavLst>
                                        <p:tav tm="0">
                                          <p:val>
                                            <p:strVal val="#ppt_x"/>
                                          </p:val>
                                        </p:tav>
                                        <p:tav tm="100000">
                                          <p:val>
                                            <p:strVal val="#ppt_x"/>
                                          </p:val>
                                        </p:tav>
                                      </p:tavLst>
                                    </p:anim>
                                    <p:anim calcmode="lin" valueType="num">
                                      <p:cBhvr>
                                        <p:cTn id="15" dur="1000" fill="hold"/>
                                        <p:tgtEl>
                                          <p:spTgt spid="20"/>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17"/>
                                        </p:tgtEl>
                                        <p:attrNameLst>
                                          <p:attrName>style.visibility</p:attrName>
                                        </p:attrNameLst>
                                      </p:cBhvr>
                                      <p:to>
                                        <p:strVal val="visible"/>
                                      </p:to>
                                    </p:set>
                                    <p:animEffect transition="in" filter="fade">
                                      <p:cBhvr>
                                        <p:cTn id="19" dur="1000"/>
                                        <p:tgtEl>
                                          <p:spTgt spid="17"/>
                                        </p:tgtEl>
                                      </p:cBhvr>
                                    </p:animEffect>
                                    <p:anim calcmode="lin" valueType="num">
                                      <p:cBhvr>
                                        <p:cTn id="20" dur="1000" fill="hold"/>
                                        <p:tgtEl>
                                          <p:spTgt spid="17"/>
                                        </p:tgtEl>
                                        <p:attrNameLst>
                                          <p:attrName>ppt_x</p:attrName>
                                        </p:attrNameLst>
                                      </p:cBhvr>
                                      <p:tavLst>
                                        <p:tav tm="0">
                                          <p:val>
                                            <p:strVal val="#ppt_x"/>
                                          </p:val>
                                        </p:tav>
                                        <p:tav tm="100000">
                                          <p:val>
                                            <p:strVal val="#ppt_x"/>
                                          </p:val>
                                        </p:tav>
                                      </p:tavLst>
                                    </p:anim>
                                    <p:anim calcmode="lin" valueType="num">
                                      <p:cBhvr>
                                        <p:cTn id="21" dur="1000" fill="hold"/>
                                        <p:tgtEl>
                                          <p:spTgt spid="17"/>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42" presetClass="entr" presetSubtype="0" fill="hold" grpId="0"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fade">
                                      <p:cBhvr>
                                        <p:cTn id="25" dur="1000"/>
                                        <p:tgtEl>
                                          <p:spTgt spid="21"/>
                                        </p:tgtEl>
                                      </p:cBhvr>
                                    </p:animEffect>
                                    <p:anim calcmode="lin" valueType="num">
                                      <p:cBhvr>
                                        <p:cTn id="26" dur="1000" fill="hold"/>
                                        <p:tgtEl>
                                          <p:spTgt spid="21"/>
                                        </p:tgtEl>
                                        <p:attrNameLst>
                                          <p:attrName>ppt_x</p:attrName>
                                        </p:attrNameLst>
                                      </p:cBhvr>
                                      <p:tavLst>
                                        <p:tav tm="0">
                                          <p:val>
                                            <p:strVal val="#ppt_x"/>
                                          </p:val>
                                        </p:tav>
                                        <p:tav tm="100000">
                                          <p:val>
                                            <p:strVal val="#ppt_x"/>
                                          </p:val>
                                        </p:tav>
                                      </p:tavLst>
                                    </p:anim>
                                    <p:anim calcmode="lin" valueType="num">
                                      <p:cBhvr>
                                        <p:cTn id="27" dur="1000" fill="hold"/>
                                        <p:tgtEl>
                                          <p:spTgt spid="21"/>
                                        </p:tgtEl>
                                        <p:attrNameLst>
                                          <p:attrName>ppt_y</p:attrName>
                                        </p:attrNameLst>
                                      </p:cBhvr>
                                      <p:tavLst>
                                        <p:tav tm="0">
                                          <p:val>
                                            <p:strVal val="#ppt_y+.1"/>
                                          </p:val>
                                        </p:tav>
                                        <p:tav tm="100000">
                                          <p:val>
                                            <p:strVal val="#ppt_y"/>
                                          </p:val>
                                        </p:tav>
                                      </p:tavLst>
                                    </p:anim>
                                  </p:childTnLst>
                                </p:cTn>
                              </p:par>
                            </p:childTnLst>
                          </p:cTn>
                        </p:par>
                        <p:par>
                          <p:cTn id="28" fill="hold">
                            <p:stCondLst>
                              <p:cond delay="4000"/>
                            </p:stCondLst>
                            <p:childTnLst>
                              <p:par>
                                <p:cTn id="29" presetID="42" presetClass="entr" presetSubtype="0" fill="hold" grpId="0" nodeType="after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fade">
                                      <p:cBhvr>
                                        <p:cTn id="31" dur="1000"/>
                                        <p:tgtEl>
                                          <p:spTgt spid="19"/>
                                        </p:tgtEl>
                                      </p:cBhvr>
                                    </p:animEffect>
                                    <p:anim calcmode="lin" valueType="num">
                                      <p:cBhvr>
                                        <p:cTn id="32" dur="1000" fill="hold"/>
                                        <p:tgtEl>
                                          <p:spTgt spid="19"/>
                                        </p:tgtEl>
                                        <p:attrNameLst>
                                          <p:attrName>ppt_x</p:attrName>
                                        </p:attrNameLst>
                                      </p:cBhvr>
                                      <p:tavLst>
                                        <p:tav tm="0">
                                          <p:val>
                                            <p:strVal val="#ppt_x"/>
                                          </p:val>
                                        </p:tav>
                                        <p:tav tm="100000">
                                          <p:val>
                                            <p:strVal val="#ppt_x"/>
                                          </p:val>
                                        </p:tav>
                                      </p:tavLst>
                                    </p:anim>
                                    <p:anim calcmode="lin" valueType="num">
                                      <p:cBhvr>
                                        <p:cTn id="33" dur="1000" fill="hold"/>
                                        <p:tgtEl>
                                          <p:spTgt spid="19"/>
                                        </p:tgtEl>
                                        <p:attrNameLst>
                                          <p:attrName>ppt_y</p:attrName>
                                        </p:attrNameLst>
                                      </p:cBhvr>
                                      <p:tavLst>
                                        <p:tav tm="0">
                                          <p:val>
                                            <p:strVal val="#ppt_y+.1"/>
                                          </p:val>
                                        </p:tav>
                                        <p:tav tm="100000">
                                          <p:val>
                                            <p:strVal val="#ppt_y"/>
                                          </p:val>
                                        </p:tav>
                                      </p:tavLst>
                                    </p:anim>
                                  </p:childTnLst>
                                </p:cTn>
                              </p:par>
                            </p:childTnLst>
                          </p:cTn>
                        </p:par>
                        <p:par>
                          <p:cTn id="34" fill="hold">
                            <p:stCondLst>
                              <p:cond delay="5000"/>
                            </p:stCondLst>
                            <p:childTnLst>
                              <p:par>
                                <p:cTn id="35" presetID="42" presetClass="entr" presetSubtype="0" fill="hold" grpId="0" nodeType="afterEffect">
                                  <p:stCondLst>
                                    <p:cond delay="0"/>
                                  </p:stCondLst>
                                  <p:childTnLst>
                                    <p:set>
                                      <p:cBhvr>
                                        <p:cTn id="36" dur="1" fill="hold">
                                          <p:stCondLst>
                                            <p:cond delay="0"/>
                                          </p:stCondLst>
                                        </p:cTn>
                                        <p:tgtEl>
                                          <p:spTgt spid="22"/>
                                        </p:tgtEl>
                                        <p:attrNameLst>
                                          <p:attrName>style.visibility</p:attrName>
                                        </p:attrNameLst>
                                      </p:cBhvr>
                                      <p:to>
                                        <p:strVal val="visible"/>
                                      </p:to>
                                    </p:set>
                                    <p:animEffect transition="in" filter="fade">
                                      <p:cBhvr>
                                        <p:cTn id="37" dur="1000"/>
                                        <p:tgtEl>
                                          <p:spTgt spid="22"/>
                                        </p:tgtEl>
                                      </p:cBhvr>
                                    </p:animEffect>
                                    <p:anim calcmode="lin" valueType="num">
                                      <p:cBhvr>
                                        <p:cTn id="38" dur="1000" fill="hold"/>
                                        <p:tgtEl>
                                          <p:spTgt spid="22"/>
                                        </p:tgtEl>
                                        <p:attrNameLst>
                                          <p:attrName>ppt_x</p:attrName>
                                        </p:attrNameLst>
                                      </p:cBhvr>
                                      <p:tavLst>
                                        <p:tav tm="0">
                                          <p:val>
                                            <p:strVal val="#ppt_x"/>
                                          </p:val>
                                        </p:tav>
                                        <p:tav tm="100000">
                                          <p:val>
                                            <p:strVal val="#ppt_x"/>
                                          </p:val>
                                        </p:tav>
                                      </p:tavLst>
                                    </p:anim>
                                    <p:anim calcmode="lin" valueType="num">
                                      <p:cBhvr>
                                        <p:cTn id="39" dur="1000" fill="hold"/>
                                        <p:tgtEl>
                                          <p:spTgt spid="22"/>
                                        </p:tgtEl>
                                        <p:attrNameLst>
                                          <p:attrName>ppt_y</p:attrName>
                                        </p:attrNameLst>
                                      </p:cBhvr>
                                      <p:tavLst>
                                        <p:tav tm="0">
                                          <p:val>
                                            <p:strVal val="#ppt_y+.1"/>
                                          </p:val>
                                        </p:tav>
                                        <p:tav tm="100000">
                                          <p:val>
                                            <p:strVal val="#ppt_y"/>
                                          </p:val>
                                        </p:tav>
                                      </p:tavLst>
                                    </p:anim>
                                  </p:childTnLst>
                                </p:cTn>
                              </p:par>
                            </p:childTnLst>
                          </p:cTn>
                        </p:par>
                        <p:par>
                          <p:cTn id="40" fill="hold">
                            <p:stCondLst>
                              <p:cond delay="6000"/>
                            </p:stCondLst>
                            <p:childTnLst>
                              <p:par>
                                <p:cTn id="41" presetID="42" presetClass="entr" presetSubtype="0" fill="hold" grpId="0" nodeType="afterEffect">
                                  <p:stCondLst>
                                    <p:cond delay="0"/>
                                  </p:stCondLst>
                                  <p:childTnLst>
                                    <p:set>
                                      <p:cBhvr>
                                        <p:cTn id="42" dur="1" fill="hold">
                                          <p:stCondLst>
                                            <p:cond delay="0"/>
                                          </p:stCondLst>
                                        </p:cTn>
                                        <p:tgtEl>
                                          <p:spTgt spid="18"/>
                                        </p:tgtEl>
                                        <p:attrNameLst>
                                          <p:attrName>style.visibility</p:attrName>
                                        </p:attrNameLst>
                                      </p:cBhvr>
                                      <p:to>
                                        <p:strVal val="visible"/>
                                      </p:to>
                                    </p:set>
                                    <p:animEffect transition="in" filter="fade">
                                      <p:cBhvr>
                                        <p:cTn id="43" dur="1000"/>
                                        <p:tgtEl>
                                          <p:spTgt spid="18"/>
                                        </p:tgtEl>
                                      </p:cBhvr>
                                    </p:animEffect>
                                    <p:anim calcmode="lin" valueType="num">
                                      <p:cBhvr>
                                        <p:cTn id="44" dur="1000" fill="hold"/>
                                        <p:tgtEl>
                                          <p:spTgt spid="18"/>
                                        </p:tgtEl>
                                        <p:attrNameLst>
                                          <p:attrName>ppt_x</p:attrName>
                                        </p:attrNameLst>
                                      </p:cBhvr>
                                      <p:tavLst>
                                        <p:tav tm="0">
                                          <p:val>
                                            <p:strVal val="#ppt_x"/>
                                          </p:val>
                                        </p:tav>
                                        <p:tav tm="100000">
                                          <p:val>
                                            <p:strVal val="#ppt_x"/>
                                          </p:val>
                                        </p:tav>
                                      </p:tavLst>
                                    </p:anim>
                                    <p:anim calcmode="lin" valueType="num">
                                      <p:cBhvr>
                                        <p:cTn id="4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7" grpId="0"/>
      <p:bldP spid="18" grpId="0"/>
      <p:bldP spid="19" grpId="0"/>
      <p:bldP spid="20" grpId="0" animBg="1"/>
      <p:bldP spid="21" grpId="0" animBg="1"/>
      <p:bldP spid="2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2"/>
        </a:solidFill>
        <a:effectLst/>
      </p:bgPr>
    </p:bg>
    <p:spTree>
      <p:nvGrpSpPr>
        <p:cNvPr id="1" name="Shape 116"/>
        <p:cNvGrpSpPr/>
        <p:nvPr/>
      </p:nvGrpSpPr>
      <p:grpSpPr>
        <a:xfrm>
          <a:off x="0" y="0"/>
          <a:ext cx="0" cy="0"/>
          <a:chOff x="0" y="0"/>
          <a:chExt cx="0" cy="0"/>
        </a:xfrm>
      </p:grpSpPr>
      <p:sp>
        <p:nvSpPr>
          <p:cNvPr id="3" name="Rectangle: Rounded Corners 2">
            <a:extLst>
              <a:ext uri="{FF2B5EF4-FFF2-40B4-BE49-F238E27FC236}">
                <a16:creationId xmlns:a16="http://schemas.microsoft.com/office/drawing/2014/main" id="{3A48C5CF-24F4-FD27-1880-0E84C14B2B8B}"/>
              </a:ext>
            </a:extLst>
          </p:cNvPr>
          <p:cNvSpPr/>
          <p:nvPr/>
        </p:nvSpPr>
        <p:spPr>
          <a:xfrm>
            <a:off x="255629" y="3359307"/>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bias_02.fits</a:t>
            </a:r>
          </a:p>
        </p:txBody>
      </p:sp>
      <p:sp>
        <p:nvSpPr>
          <p:cNvPr id="117" name="Google Shape;117;p19"/>
          <p:cNvSpPr txBox="1">
            <a:spLocks noGrp="1"/>
          </p:cNvSpPr>
          <p:nvPr>
            <p:ph type="title"/>
          </p:nvPr>
        </p:nvSpPr>
        <p:spPr>
          <a:xfrm>
            <a:off x="320756" y="0"/>
            <a:ext cx="8165100" cy="6108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dirty="0">
                <a:latin typeface="Playfair Display"/>
                <a:ea typeface="Playfair Display"/>
                <a:cs typeface="Playfair Display"/>
                <a:sym typeface="Playfair Display"/>
              </a:rPr>
              <a:t>Cleaning The Image</a:t>
            </a:r>
            <a:endParaRPr b="1" dirty="0">
              <a:latin typeface="Playfair Display"/>
              <a:ea typeface="Playfair Display"/>
              <a:cs typeface="Playfair Display"/>
              <a:sym typeface="Playfair Display"/>
            </a:endParaRPr>
          </a:p>
        </p:txBody>
      </p:sp>
      <p:sp>
        <p:nvSpPr>
          <p:cNvPr id="118" name="Google Shape;118;p19"/>
          <p:cNvSpPr txBox="1">
            <a:spLocks noGrp="1"/>
          </p:cNvSpPr>
          <p:nvPr>
            <p:ph type="body" idx="1"/>
          </p:nvPr>
        </p:nvSpPr>
        <p:spPr>
          <a:xfrm>
            <a:off x="0" y="550122"/>
            <a:ext cx="8823244" cy="2460707"/>
          </a:xfrm>
          <a:prstGeom prst="rect">
            <a:avLst/>
          </a:prstGeom>
        </p:spPr>
        <p:txBody>
          <a:bodyPr spcFirstLastPara="1" wrap="square" lIns="91425" tIns="91425" rIns="91425" bIns="91425" anchor="t" anchorCtr="0">
            <a:normAutofit/>
          </a:bodyPr>
          <a:lstStyle/>
          <a:p>
            <a:pPr marL="285750" indent="-285750">
              <a:lnSpc>
                <a:spcPct val="100000"/>
              </a:lnSpc>
            </a:pPr>
            <a:r>
              <a:rPr lang="en" sz="1400" dirty="0">
                <a:solidFill>
                  <a:schemeClr val="tx1"/>
                </a:solidFill>
                <a:latin typeface="+mn-lt"/>
              </a:rPr>
              <a:t>The image obtained from the CCD is to be cleaned due to the distortions produced by the defects or some other features of the instrument.</a:t>
            </a:r>
            <a:endParaRPr sz="1400" dirty="0">
              <a:solidFill>
                <a:schemeClr val="tx1"/>
              </a:solidFill>
              <a:latin typeface="+mn-lt"/>
            </a:endParaRPr>
          </a:p>
          <a:p>
            <a:pPr marL="285750" indent="-285750">
              <a:lnSpc>
                <a:spcPct val="100000"/>
              </a:lnSpc>
              <a:spcBef>
                <a:spcPts val="1200"/>
              </a:spcBef>
            </a:pPr>
            <a:r>
              <a:rPr lang="en" sz="1400" dirty="0">
                <a:solidFill>
                  <a:schemeClr val="tx1"/>
                </a:solidFill>
                <a:latin typeface="+mn-lt"/>
                <a:ea typeface="Playfair Display"/>
                <a:cs typeface="Playfair Display"/>
                <a:sym typeface="Playfair Display"/>
              </a:rPr>
              <a:t>Bias</a:t>
            </a:r>
            <a:r>
              <a:rPr lang="en" sz="1400" dirty="0">
                <a:solidFill>
                  <a:schemeClr val="tx1"/>
                </a:solidFill>
                <a:latin typeface="+mn-lt"/>
              </a:rPr>
              <a:t> is basically the noise produced due to the excess number of counts even when the exposure is zero.</a:t>
            </a:r>
            <a:r>
              <a:rPr lang="en" sz="1400" b="1" dirty="0">
                <a:solidFill>
                  <a:schemeClr val="tx1"/>
                </a:solidFill>
                <a:latin typeface="+mn-lt"/>
              </a:rPr>
              <a:t> </a:t>
            </a:r>
            <a:endParaRPr sz="1400" b="1" dirty="0">
              <a:solidFill>
                <a:schemeClr val="tx1"/>
              </a:solidFill>
              <a:latin typeface="+mn-lt"/>
              <a:ea typeface="Playfair Display"/>
              <a:cs typeface="Playfair Display"/>
              <a:sym typeface="Playfair Display"/>
            </a:endParaRPr>
          </a:p>
          <a:p>
            <a:pPr marL="285750" indent="-285750">
              <a:lnSpc>
                <a:spcPct val="100000"/>
              </a:lnSpc>
              <a:spcBef>
                <a:spcPts val="1200"/>
              </a:spcBef>
            </a:pPr>
            <a:r>
              <a:rPr lang="en" sz="1400" dirty="0">
                <a:solidFill>
                  <a:schemeClr val="tx1"/>
                </a:solidFill>
                <a:latin typeface="+mn-lt"/>
              </a:rPr>
              <a:t>For the bias correction ,we will make the master bias by using </a:t>
            </a:r>
            <a:r>
              <a:rPr lang="en" sz="1400" b="1" i="1" dirty="0">
                <a:solidFill>
                  <a:schemeClr val="tx1"/>
                </a:solidFill>
                <a:latin typeface="+mn-lt"/>
              </a:rPr>
              <a:t>zerocombine </a:t>
            </a:r>
            <a:r>
              <a:rPr lang="en" sz="1400" dirty="0">
                <a:solidFill>
                  <a:schemeClr val="tx1"/>
                </a:solidFill>
                <a:latin typeface="+mn-lt"/>
              </a:rPr>
              <a:t>task of IRAF.</a:t>
            </a:r>
          </a:p>
          <a:p>
            <a:pPr marL="285750" indent="-285750">
              <a:lnSpc>
                <a:spcPct val="100000"/>
              </a:lnSpc>
              <a:spcBef>
                <a:spcPts val="1200"/>
              </a:spcBef>
            </a:pPr>
            <a:r>
              <a:rPr lang="en" sz="1400" dirty="0">
                <a:solidFill>
                  <a:schemeClr val="tx1"/>
                </a:solidFill>
                <a:latin typeface="+mn-lt"/>
              </a:rPr>
              <a:t>Then the master bias will be subtracted from all other frames to form bias subtracted frames.</a:t>
            </a:r>
            <a:endParaRPr sz="1400" dirty="0">
              <a:solidFill>
                <a:schemeClr val="tx1"/>
              </a:solidFill>
              <a:latin typeface="+mn-lt"/>
            </a:endParaRPr>
          </a:p>
        </p:txBody>
      </p:sp>
      <p:sp>
        <p:nvSpPr>
          <p:cNvPr id="2" name="Rectangle: Rounded Corners 1">
            <a:extLst>
              <a:ext uri="{FF2B5EF4-FFF2-40B4-BE49-F238E27FC236}">
                <a16:creationId xmlns:a16="http://schemas.microsoft.com/office/drawing/2014/main" id="{141593BB-7257-CA92-2598-4256CFF8E39D}"/>
              </a:ext>
            </a:extLst>
          </p:cNvPr>
          <p:cNvSpPr/>
          <p:nvPr/>
        </p:nvSpPr>
        <p:spPr>
          <a:xfrm>
            <a:off x="255629" y="2504379"/>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bias_01.fits</a:t>
            </a:r>
          </a:p>
        </p:txBody>
      </p:sp>
      <p:sp>
        <p:nvSpPr>
          <p:cNvPr id="4" name="Rectangle: Rounded Corners 3">
            <a:extLst>
              <a:ext uri="{FF2B5EF4-FFF2-40B4-BE49-F238E27FC236}">
                <a16:creationId xmlns:a16="http://schemas.microsoft.com/office/drawing/2014/main" id="{53AC41D9-BF15-8639-EBF4-7BA1859C4006}"/>
              </a:ext>
            </a:extLst>
          </p:cNvPr>
          <p:cNvSpPr/>
          <p:nvPr/>
        </p:nvSpPr>
        <p:spPr>
          <a:xfrm>
            <a:off x="255629" y="4214235"/>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a:t>bias_03.fits</a:t>
            </a:r>
          </a:p>
        </p:txBody>
      </p:sp>
      <p:sp>
        <p:nvSpPr>
          <p:cNvPr id="10" name="Right Brace 9">
            <a:extLst>
              <a:ext uri="{FF2B5EF4-FFF2-40B4-BE49-F238E27FC236}">
                <a16:creationId xmlns:a16="http://schemas.microsoft.com/office/drawing/2014/main" id="{48767124-892D-3767-EC15-B9FD89DD2585}"/>
              </a:ext>
            </a:extLst>
          </p:cNvPr>
          <p:cNvSpPr/>
          <p:nvPr/>
        </p:nvSpPr>
        <p:spPr>
          <a:xfrm>
            <a:off x="1970049" y="2505307"/>
            <a:ext cx="676507" cy="2334322"/>
          </a:xfrm>
          <a:prstGeom prst="rightBrace">
            <a:avLst/>
          </a:prstGeom>
        </p:spPr>
        <p:style>
          <a:lnRef idx="2">
            <a:schemeClr val="accent2"/>
          </a:lnRef>
          <a:fillRef idx="0">
            <a:schemeClr val="accent2"/>
          </a:fillRef>
          <a:effectRef idx="1">
            <a:schemeClr val="accent2"/>
          </a:effectRef>
          <a:fontRef idx="minor">
            <a:schemeClr val="tx1"/>
          </a:fontRef>
        </p:style>
        <p:txBody>
          <a:bodyPr rtlCol="0" anchor="ctr"/>
          <a:lstStyle/>
          <a:p>
            <a:pPr algn="ctr"/>
            <a:endParaRPr lang="en-IN"/>
          </a:p>
        </p:txBody>
      </p:sp>
      <p:sp>
        <p:nvSpPr>
          <p:cNvPr id="11" name="Rectangle: Rounded Corners 10">
            <a:extLst>
              <a:ext uri="{FF2B5EF4-FFF2-40B4-BE49-F238E27FC236}">
                <a16:creationId xmlns:a16="http://schemas.microsoft.com/office/drawing/2014/main" id="{173BE200-DC70-16F8-BA5A-77CD7CDA0AA5}"/>
              </a:ext>
            </a:extLst>
          </p:cNvPr>
          <p:cNvSpPr/>
          <p:nvPr/>
        </p:nvSpPr>
        <p:spPr>
          <a:xfrm>
            <a:off x="3036001" y="3266844"/>
            <a:ext cx="1221556" cy="691375"/>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IN" dirty="0" err="1"/>
              <a:t>mbias.fits</a:t>
            </a:r>
            <a:endParaRPr lang="en-IN" dirty="0"/>
          </a:p>
        </p:txBody>
      </p:sp>
      <p:pic>
        <p:nvPicPr>
          <p:cNvPr id="12" name="Google Shape;119;p19">
            <a:extLst>
              <a:ext uri="{FF2B5EF4-FFF2-40B4-BE49-F238E27FC236}">
                <a16:creationId xmlns:a16="http://schemas.microsoft.com/office/drawing/2014/main" id="{08CC1F73-1BE2-8EAC-AA7A-9EE34CA62FF9}"/>
              </a:ext>
            </a:extLst>
          </p:cNvPr>
          <p:cNvPicPr preferRelativeResize="0"/>
          <p:nvPr/>
        </p:nvPicPr>
        <p:blipFill rotWithShape="1">
          <a:blip r:embed="rId3">
            <a:alphaModFix/>
          </a:blip>
          <a:srcRect l="-16051" t="-4530" r="-18719" b="-23101"/>
          <a:stretch/>
        </p:blipFill>
        <p:spPr>
          <a:xfrm>
            <a:off x="5193183" y="2482076"/>
            <a:ext cx="2608525" cy="270267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42" presetClass="entr" presetSubtype="0" fill="hold" grpId="0" nodeType="withEffect">
                                  <p:stCondLst>
                                    <p:cond delay="0"/>
                                  </p:stCondLst>
                                  <p:childTnLst>
                                    <p:set>
                                      <p:cBhvr>
                                        <p:cTn id="8" dur="1" fill="hold">
                                          <p:stCondLst>
                                            <p:cond delay="0"/>
                                          </p:stCondLst>
                                        </p:cTn>
                                        <p:tgtEl>
                                          <p:spTgt spid="11"/>
                                        </p:tgtEl>
                                        <p:attrNameLst>
                                          <p:attrName>style.visibility</p:attrName>
                                        </p:attrNameLst>
                                      </p:cBhvr>
                                      <p:to>
                                        <p:strVal val="visible"/>
                                      </p:to>
                                    </p:set>
                                    <p:animEffect transition="in" filter="fade">
                                      <p:cBhvr>
                                        <p:cTn id="9" dur="1000"/>
                                        <p:tgtEl>
                                          <p:spTgt spid="11"/>
                                        </p:tgtEl>
                                      </p:cBhvr>
                                    </p:animEffect>
                                    <p:anim calcmode="lin" valueType="num">
                                      <p:cBhvr>
                                        <p:cTn id="10" dur="1000" fill="hold"/>
                                        <p:tgtEl>
                                          <p:spTgt spid="11"/>
                                        </p:tgtEl>
                                        <p:attrNameLst>
                                          <p:attrName>ppt_x</p:attrName>
                                        </p:attrNameLst>
                                      </p:cBhvr>
                                      <p:tavLst>
                                        <p:tav tm="0">
                                          <p:val>
                                            <p:strVal val="#ppt_x"/>
                                          </p:val>
                                        </p:tav>
                                        <p:tav tm="100000">
                                          <p:val>
                                            <p:strVal val="#ppt_x"/>
                                          </p:val>
                                        </p:tav>
                                      </p:tavLst>
                                    </p:anim>
                                    <p:anim calcmode="lin" valueType="num">
                                      <p:cBhvr>
                                        <p:cTn id="11" dur="1000" fill="hold"/>
                                        <p:tgtEl>
                                          <p:spTgt spid="11"/>
                                        </p:tgtEl>
                                        <p:attrNameLst>
                                          <p:attrName>ppt_y</p:attrName>
                                        </p:attrNameLst>
                                      </p:cBhvr>
                                      <p:tavLst>
                                        <p:tav tm="0">
                                          <p:val>
                                            <p:strVal val="#ppt_y+.1"/>
                                          </p:val>
                                        </p:tav>
                                        <p:tav tm="100000">
                                          <p:val>
                                            <p:strVal val="#ppt_y"/>
                                          </p:val>
                                        </p:tav>
                                      </p:tavLst>
                                    </p:anim>
                                  </p:childTnLst>
                                </p:cTn>
                              </p:par>
                              <p:par>
                                <p:cTn id="12" presetID="42" presetClass="entr" presetSubtype="0" fill="hold" nodeType="with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fade">
                                      <p:cBhvr>
                                        <p:cTn id="14" dur="1000"/>
                                        <p:tgtEl>
                                          <p:spTgt spid="12"/>
                                        </p:tgtEl>
                                      </p:cBhvr>
                                    </p:animEffect>
                                    <p:anim calcmode="lin" valueType="num">
                                      <p:cBhvr>
                                        <p:cTn id="15" dur="1000" fill="hold"/>
                                        <p:tgtEl>
                                          <p:spTgt spid="12"/>
                                        </p:tgtEl>
                                        <p:attrNameLst>
                                          <p:attrName>ppt_x</p:attrName>
                                        </p:attrNameLst>
                                      </p:cBhvr>
                                      <p:tavLst>
                                        <p:tav tm="0">
                                          <p:val>
                                            <p:strVal val="#ppt_x"/>
                                          </p:val>
                                        </p:tav>
                                        <p:tav tm="100000">
                                          <p:val>
                                            <p:strVal val="#ppt_x"/>
                                          </p:val>
                                        </p:tav>
                                      </p:tavLst>
                                    </p:anim>
                                    <p:anim calcmode="lin" valueType="num">
                                      <p:cBhvr>
                                        <p:cTn id="16"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67</TotalTime>
  <Words>1427</Words>
  <Application>Microsoft Office PowerPoint</Application>
  <PresentationFormat>On-screen Show (16:9)</PresentationFormat>
  <Paragraphs>206</Paragraphs>
  <Slides>29</Slides>
  <Notes>21</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29</vt:i4>
      </vt:variant>
    </vt:vector>
  </HeadingPairs>
  <TitlesOfParts>
    <vt:vector size="39" baseType="lpstr">
      <vt:lpstr>Century Schoolbook</vt:lpstr>
      <vt:lpstr>Arial</vt:lpstr>
      <vt:lpstr>Roboto</vt:lpstr>
      <vt:lpstr>Playfair Display SemiBold</vt:lpstr>
      <vt:lpstr>Arial Rounded MT Bold</vt:lpstr>
      <vt:lpstr>Playfair Display</vt:lpstr>
      <vt:lpstr>Times New Roman</vt:lpstr>
      <vt:lpstr>Cooper Black</vt:lpstr>
      <vt:lpstr>Courier New</vt:lpstr>
      <vt:lpstr>Simple Light</vt:lpstr>
      <vt:lpstr>PowerPoint Presentation</vt:lpstr>
      <vt:lpstr>CONTENTS</vt:lpstr>
      <vt:lpstr>Magnetic Cataclysmic Variables</vt:lpstr>
      <vt:lpstr>Spectroscopy</vt:lpstr>
      <vt:lpstr>SPECTROSCOPIC ANALYSIS OF MAGNETIC CVs</vt:lpstr>
      <vt:lpstr>  </vt:lpstr>
      <vt:lpstr>  </vt:lpstr>
      <vt:lpstr>  </vt:lpstr>
      <vt:lpstr>Cleaning The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The normalized spectrum for master flat.</vt:lpstr>
      <vt:lpstr>Cosmic Ray Correction</vt:lpstr>
      <vt:lpstr>PowerPoint Presentation</vt:lpstr>
      <vt:lpstr>                REDUCTION OF SPECTROSCOPIC DATA</vt:lpstr>
      <vt:lpstr>PowerPoint Presentation</vt:lpstr>
      <vt:lpstr>WAVELENGTH CALIBRATION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Srinivas Rao</cp:lastModifiedBy>
  <cp:revision>4</cp:revision>
  <dcterms:modified xsi:type="dcterms:W3CDTF">2024-05-02T15:08:37Z</dcterms:modified>
</cp:coreProperties>
</file>